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297" r:id="rId3"/>
    <p:sldId id="280" r:id="rId4"/>
    <p:sldId id="281" r:id="rId5"/>
    <p:sldId id="282" r:id="rId6"/>
    <p:sldId id="269" r:id="rId7"/>
    <p:sldId id="298" r:id="rId8"/>
    <p:sldId id="283" r:id="rId9"/>
    <p:sldId id="284" r:id="rId10"/>
    <p:sldId id="258" r:id="rId11"/>
    <p:sldId id="274" r:id="rId12"/>
    <p:sldId id="276" r:id="rId13"/>
    <p:sldId id="277" r:id="rId14"/>
    <p:sldId id="266" r:id="rId15"/>
    <p:sldId id="270" r:id="rId16"/>
    <p:sldId id="286" r:id="rId17"/>
    <p:sldId id="287" r:id="rId18"/>
    <p:sldId id="299" r:id="rId19"/>
    <p:sldId id="260" r:id="rId20"/>
    <p:sldId id="259" r:id="rId21"/>
    <p:sldId id="271" r:id="rId22"/>
    <p:sldId id="263" r:id="rId23"/>
    <p:sldId id="279" r:id="rId24"/>
    <p:sldId id="278" r:id="rId25"/>
    <p:sldId id="305" r:id="rId26"/>
    <p:sldId id="308" r:id="rId27"/>
    <p:sldId id="300" r:id="rId28"/>
    <p:sldId id="301" r:id="rId29"/>
    <p:sldId id="267" r:id="rId30"/>
    <p:sldId id="268" r:id="rId31"/>
    <p:sldId id="264" r:id="rId32"/>
    <p:sldId id="302" r:id="rId33"/>
    <p:sldId id="307" r:id="rId34"/>
    <p:sldId id="275" r:id="rId35"/>
    <p:sldId id="257" r:id="rId36"/>
    <p:sldId id="265" r:id="rId37"/>
    <p:sldId id="285" r:id="rId38"/>
    <p:sldId id="303" r:id="rId39"/>
    <p:sldId id="30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B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6203"/>
  </p:normalViewPr>
  <p:slideViewPr>
    <p:cSldViewPr snapToGrid="0" snapToObjects="1">
      <p:cViewPr varScale="1">
        <p:scale>
          <a:sx n="96" d="100"/>
          <a:sy n="96" d="100"/>
        </p:scale>
        <p:origin x="200"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7B93E-6806-2D4D-A56C-690A0699257A}" type="datetimeFigureOut">
              <a:rPr lang="en-US" smtClean="0"/>
              <a:t>2/25/23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EE1E1-9427-5C4C-B47D-5788D6AF9BBC}" type="slidenum">
              <a:rPr lang="en-US" smtClean="0"/>
              <a:t>‹#›</a:t>
            </a:fld>
            <a:endParaRPr lang="en-US"/>
          </a:p>
        </p:txBody>
      </p:sp>
    </p:spTree>
    <p:extLst>
      <p:ext uri="{BB962C8B-B14F-4D97-AF65-F5344CB8AC3E}">
        <p14:creationId xmlns:p14="http://schemas.microsoft.com/office/powerpoint/2010/main" val="1894773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6023E-C822-6741-9890-75C1D8221605}" type="slidenum">
              <a:rPr lang="en-US" smtClean="0"/>
              <a:t>2</a:t>
            </a:fld>
            <a:endParaRPr lang="en-US"/>
          </a:p>
        </p:txBody>
      </p:sp>
    </p:spTree>
    <p:extLst>
      <p:ext uri="{BB962C8B-B14F-4D97-AF65-F5344CB8AC3E}">
        <p14:creationId xmlns:p14="http://schemas.microsoft.com/office/powerpoint/2010/main" val="158000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56BD84-7DF7-FE42-90C4-FDA5BCDCA04C}"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657594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6BD84-7DF7-FE42-90C4-FDA5BCDCA04C}"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314443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6BD84-7DF7-FE42-90C4-FDA5BCDCA04C}"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404058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6BD84-7DF7-FE42-90C4-FDA5BCDCA04C}"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2751477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56BD84-7DF7-FE42-90C4-FDA5BCDCA04C}"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3330054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6BD84-7DF7-FE42-90C4-FDA5BCDCA04C}"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176975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6BD84-7DF7-FE42-90C4-FDA5BCDCA04C}" type="datetimeFigureOut">
              <a:rPr lang="en-US" smtClean="0"/>
              <a:t>2/25/23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154426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6BD84-7DF7-FE42-90C4-FDA5BCDCA04C}" type="datetimeFigureOut">
              <a:rPr lang="en-US" smtClean="0"/>
              <a:t>2/25/23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189598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6BD84-7DF7-FE42-90C4-FDA5BCDCA04C}" type="datetimeFigureOut">
              <a:rPr lang="en-US" smtClean="0"/>
              <a:t>2/25/23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323059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56BD84-7DF7-FE42-90C4-FDA5BCDCA04C}"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56346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56BD84-7DF7-FE42-90C4-FDA5BCDCA04C}"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6115C-16EB-3C43-94FC-F9A3EBC3625F}" type="slidenum">
              <a:rPr lang="en-US" smtClean="0"/>
              <a:t>‹#›</a:t>
            </a:fld>
            <a:endParaRPr lang="en-US"/>
          </a:p>
        </p:txBody>
      </p:sp>
    </p:spTree>
    <p:extLst>
      <p:ext uri="{BB962C8B-B14F-4D97-AF65-F5344CB8AC3E}">
        <p14:creationId xmlns:p14="http://schemas.microsoft.com/office/powerpoint/2010/main" val="287530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6BD84-7DF7-FE42-90C4-FDA5BCDCA04C}" type="datetimeFigureOut">
              <a:rPr lang="en-US" smtClean="0"/>
              <a:t>2/25/23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6115C-16EB-3C43-94FC-F9A3EBC3625F}" type="slidenum">
              <a:rPr lang="en-US" smtClean="0"/>
              <a:t>‹#›</a:t>
            </a:fld>
            <a:endParaRPr lang="en-US"/>
          </a:p>
        </p:txBody>
      </p:sp>
    </p:spTree>
    <p:extLst>
      <p:ext uri="{BB962C8B-B14F-4D97-AF65-F5344CB8AC3E}">
        <p14:creationId xmlns:p14="http://schemas.microsoft.com/office/powerpoint/2010/main" val="24501860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5898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169CBA-673A-0A4A-BE65-D3F236D02EDF}"/>
              </a:ext>
            </a:extLst>
          </p:cNvPr>
          <p:cNvPicPr>
            <a:picLocks noChangeAspect="1"/>
          </p:cNvPicPr>
          <p:nvPr/>
        </p:nvPicPr>
        <p:blipFill>
          <a:blip r:embed="rId2">
            <a:alphaModFix amt="35000"/>
          </a:blip>
          <a:stretch>
            <a:fillRect/>
          </a:stretch>
        </p:blipFill>
        <p:spPr>
          <a:xfrm>
            <a:off x="-238538" y="-211314"/>
            <a:ext cx="12337774" cy="8025543"/>
          </a:xfrm>
          <a:prstGeom prst="rect">
            <a:avLst/>
          </a:prstGeom>
        </p:spPr>
      </p:pic>
      <p:sp>
        <p:nvSpPr>
          <p:cNvPr id="2" name="Title 1">
            <a:extLst>
              <a:ext uri="{FF2B5EF4-FFF2-40B4-BE49-F238E27FC236}">
                <a16:creationId xmlns:a16="http://schemas.microsoft.com/office/drawing/2014/main" id="{50F8499C-6A8D-994A-A4EE-A4DA90D8BC4C}"/>
              </a:ext>
            </a:extLst>
          </p:cNvPr>
          <p:cNvSpPr>
            <a:spLocks noGrp="1"/>
          </p:cNvSpPr>
          <p:nvPr>
            <p:ph type="ctrTitle"/>
          </p:nvPr>
        </p:nvSpPr>
        <p:spPr>
          <a:xfrm>
            <a:off x="-238537" y="389356"/>
            <a:ext cx="7149546" cy="3007173"/>
          </a:xfrm>
        </p:spPr>
        <p:txBody>
          <a:bodyPr>
            <a:normAutofit fontScale="90000"/>
          </a:bodyPr>
          <a:lstStyle/>
          <a:p>
            <a:r>
              <a:rPr lang="en-US" dirty="0">
                <a:latin typeface="Times New Roman" panose="02020603050405020304" pitchFamily="18" charset="0"/>
                <a:cs typeface="Times New Roman" panose="02020603050405020304" pitchFamily="18" charset="0"/>
              </a:rPr>
              <a:t>MONETARY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AUSTERITY,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INFLATION </a:t>
            </a:r>
            <a:r>
              <a:rPr lang="en-US" sz="4400" i="1" dirty="0">
                <a:latin typeface="Times New Roman" panose="02020603050405020304" pitchFamily="18" charset="0"/>
                <a:cs typeface="Times New Roman" panose="02020603050405020304" pitchFamily="18" charset="0"/>
              </a:rPr>
              <a:t>&amp;</a:t>
            </a:r>
            <a:br>
              <a:rPr lang="en-US" sz="4400" i="1"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INEQUALITY</a:t>
            </a:r>
          </a:p>
        </p:txBody>
      </p:sp>
      <p:sp>
        <p:nvSpPr>
          <p:cNvPr id="9" name="Title 1">
            <a:extLst>
              <a:ext uri="{FF2B5EF4-FFF2-40B4-BE49-F238E27FC236}">
                <a16:creationId xmlns:a16="http://schemas.microsoft.com/office/drawing/2014/main" id="{D2DFD500-3EEA-E341-94CE-AB46A05D196E}"/>
              </a:ext>
            </a:extLst>
          </p:cNvPr>
          <p:cNvSpPr txBox="1">
            <a:spLocks/>
          </p:cNvSpPr>
          <p:nvPr/>
        </p:nvSpPr>
        <p:spPr>
          <a:xfrm>
            <a:off x="-1053546" y="3033904"/>
            <a:ext cx="8653669" cy="190081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dirty="0">
                <a:latin typeface="Times New Roman" panose="02020603050405020304" pitchFamily="18" charset="0"/>
                <a:cs typeface="Times New Roman" panose="02020603050405020304" pitchFamily="18" charset="0"/>
              </a:rPr>
              <a:t>LOUIS-PHILIPPE ROCHON</a:t>
            </a:r>
          </a:p>
          <a:p>
            <a:r>
              <a:rPr lang="en-US" sz="2300" i="1" dirty="0">
                <a:latin typeface="Times New Roman" panose="02020603050405020304" pitchFamily="18" charset="0"/>
                <a:cs typeface="Times New Roman" panose="02020603050405020304" pitchFamily="18" charset="0"/>
              </a:rPr>
              <a:t>Laurentian University</a:t>
            </a:r>
            <a:r>
              <a:rPr lang="en-US" sz="2300" dirty="0">
                <a:latin typeface="Times New Roman" panose="02020603050405020304" pitchFamily="18" charset="0"/>
                <a:cs typeface="Times New Roman" panose="02020603050405020304" pitchFamily="18" charset="0"/>
              </a:rPr>
              <a:t>, Canada</a:t>
            </a:r>
          </a:p>
          <a:p>
            <a:r>
              <a:rPr lang="en-US" sz="2300" dirty="0">
                <a:latin typeface="Times New Roman" panose="02020603050405020304" pitchFamily="18" charset="0"/>
                <a:cs typeface="Times New Roman" panose="02020603050405020304" pitchFamily="18" charset="0"/>
              </a:rPr>
              <a:t>Editor-in-Chief, </a:t>
            </a:r>
            <a:r>
              <a:rPr lang="en-US" sz="2300" i="1" dirty="0">
                <a:latin typeface="Times New Roman" panose="02020603050405020304" pitchFamily="18" charset="0"/>
                <a:cs typeface="Times New Roman" panose="02020603050405020304" pitchFamily="18" charset="0"/>
              </a:rPr>
              <a:t>Review of Political Economy</a:t>
            </a:r>
          </a:p>
          <a:p>
            <a:r>
              <a:rPr lang="en-US" sz="2300" dirty="0">
                <a:latin typeface="Times New Roman" panose="02020603050405020304" pitchFamily="18" charset="0"/>
                <a:cs typeface="Times New Roman" panose="02020603050405020304" pitchFamily="18" charset="0"/>
              </a:rPr>
              <a:t>Founding Editor, </a:t>
            </a:r>
            <a:r>
              <a:rPr lang="en-US" sz="2300" i="1" dirty="0">
                <a:latin typeface="Times New Roman" panose="02020603050405020304" pitchFamily="18" charset="0"/>
                <a:cs typeface="Times New Roman" panose="02020603050405020304" pitchFamily="18" charset="0"/>
              </a:rPr>
              <a:t>Review of Keynesian Economics</a:t>
            </a:r>
          </a:p>
        </p:txBody>
      </p:sp>
      <p:sp>
        <p:nvSpPr>
          <p:cNvPr id="10" name="TextBox 9">
            <a:extLst>
              <a:ext uri="{FF2B5EF4-FFF2-40B4-BE49-F238E27FC236}">
                <a16:creationId xmlns:a16="http://schemas.microsoft.com/office/drawing/2014/main" id="{6A8DB899-885F-D843-9E9E-51AFD890825E}"/>
              </a:ext>
            </a:extLst>
          </p:cNvPr>
          <p:cNvSpPr txBox="1"/>
          <p:nvPr/>
        </p:nvSpPr>
        <p:spPr>
          <a:xfrm>
            <a:off x="742123" y="5226718"/>
            <a:ext cx="4757530" cy="1446550"/>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Wednesday, February 22, 2023 @ 1 PM</a:t>
            </a:r>
          </a:p>
          <a:p>
            <a:pPr algn="ctr"/>
            <a:r>
              <a:rPr lang="en-US" sz="2200" dirty="0">
                <a:latin typeface="Times New Roman" panose="02020603050405020304" pitchFamily="18" charset="0"/>
                <a:cs typeface="Times New Roman" panose="02020603050405020304" pitchFamily="18" charset="0"/>
              </a:rPr>
              <a:t>UNITED NATIONS</a:t>
            </a:r>
          </a:p>
          <a:p>
            <a:pPr algn="ctr"/>
            <a:r>
              <a:rPr lang="en-US" sz="2200" dirty="0">
                <a:latin typeface="Times New Roman" panose="02020603050405020304" pitchFamily="18" charset="0"/>
                <a:cs typeface="Times New Roman" panose="02020603050405020304" pitchFamily="18" charset="0"/>
              </a:rPr>
              <a:t>Room UN Secretariat, S-1523 FC</a:t>
            </a:r>
          </a:p>
          <a:p>
            <a:pPr algn="ctr"/>
            <a:r>
              <a:rPr lang="en-US" sz="2200" dirty="0">
                <a:latin typeface="Times New Roman" panose="02020603050405020304" pitchFamily="18" charset="0"/>
                <a:cs typeface="Times New Roman" panose="02020603050405020304" pitchFamily="18" charset="0"/>
              </a:rPr>
              <a:t>New York</a:t>
            </a:r>
          </a:p>
        </p:txBody>
      </p:sp>
      <p:pic>
        <p:nvPicPr>
          <p:cNvPr id="13" name="Picture 12">
            <a:extLst>
              <a:ext uri="{FF2B5EF4-FFF2-40B4-BE49-F238E27FC236}">
                <a16:creationId xmlns:a16="http://schemas.microsoft.com/office/drawing/2014/main" id="{F745B221-5AE2-8549-9039-D09D31351160}"/>
              </a:ext>
            </a:extLst>
          </p:cNvPr>
          <p:cNvPicPr>
            <a:picLocks noChangeAspect="1"/>
          </p:cNvPicPr>
          <p:nvPr/>
        </p:nvPicPr>
        <p:blipFill>
          <a:blip r:embed="rId3"/>
          <a:stretch>
            <a:fillRect/>
          </a:stretch>
        </p:blipFill>
        <p:spPr>
          <a:xfrm>
            <a:off x="4627669" y="389356"/>
            <a:ext cx="8635095" cy="5245619"/>
          </a:xfrm>
          <a:prstGeom prst="rect">
            <a:avLst/>
          </a:prstGeom>
        </p:spPr>
      </p:pic>
    </p:spTree>
    <p:extLst>
      <p:ext uri="{BB962C8B-B14F-4D97-AF65-F5344CB8AC3E}">
        <p14:creationId xmlns:p14="http://schemas.microsoft.com/office/powerpoint/2010/main" val="168040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60516E-FAD0-4D42-8B8D-051954BF517A}"/>
              </a:ext>
            </a:extLst>
          </p:cNvPr>
          <p:cNvSpPr>
            <a:spLocks noGrp="1"/>
          </p:cNvSpPr>
          <p:nvPr>
            <p:ph idx="1"/>
          </p:nvPr>
        </p:nvSpPr>
        <p:spPr>
          <a:xfrm>
            <a:off x="838200" y="2245139"/>
            <a:ext cx="10515600" cy="3617844"/>
          </a:xfrm>
        </p:spPr>
        <p:txBody>
          <a:bodyPr>
            <a:normAutofit/>
          </a:bodyPr>
          <a:lstStyle/>
          <a:p>
            <a:r>
              <a:rPr lang="en-CA" dirty="0">
                <a:latin typeface="Times New Roman" panose="02020603050405020304" pitchFamily="18" charset="0"/>
                <a:cs typeface="Times New Roman" panose="02020603050405020304" pitchFamily="18" charset="0"/>
              </a:rPr>
              <a:t>Former World Bank chief economist Michael Bruno and William Easterly (1995): “countries can manage to live with moderate – around 15–30 percent – inflation for long periods”;</a:t>
            </a:r>
          </a:p>
          <a:p>
            <a:r>
              <a:rPr lang="en-US" dirty="0">
                <a:latin typeface="Times New Roman" panose="02020603050405020304" pitchFamily="18" charset="0"/>
                <a:cs typeface="Times New Roman" panose="02020603050405020304" pitchFamily="18" charset="0"/>
              </a:rPr>
              <a:t>Inflation becomes destabilizing at around 40%;</a:t>
            </a:r>
          </a:p>
          <a:p>
            <a:r>
              <a:rPr lang="en-US" dirty="0">
                <a:latin typeface="Times New Roman" panose="02020603050405020304" pitchFamily="18" charset="0"/>
                <a:cs typeface="Times New Roman" panose="02020603050405020304" pitchFamily="18" charset="0"/>
              </a:rPr>
              <a:t>Confirmed by </a:t>
            </a:r>
            <a:r>
              <a:rPr lang="en-US" dirty="0" err="1">
                <a:latin typeface="Times New Roman" panose="02020603050405020304" pitchFamily="18" charset="0"/>
                <a:cs typeface="Times New Roman" panose="02020603050405020304" pitchFamily="18" charset="0"/>
              </a:rPr>
              <a:t>Dornbush</a:t>
            </a:r>
            <a:r>
              <a:rPr lang="en-US" dirty="0">
                <a:latin typeface="Times New Roman" panose="02020603050405020304" pitchFamily="18" charset="0"/>
                <a:cs typeface="Times New Roman" panose="02020603050405020304" pitchFamily="18" charset="0"/>
              </a:rPr>
              <a:t> and Fisher (2004; 2022):  it is the central bank policies to reduce inflation that are destabilizing: “</a:t>
            </a:r>
            <a:r>
              <a:rPr lang="en-US" dirty="0">
                <a:solidFill>
                  <a:srgbClr val="00B0F0"/>
                </a:solidFill>
                <a:latin typeface="Times New Roman" panose="02020603050405020304" pitchFamily="18" charset="0"/>
                <a:cs typeface="Times New Roman" panose="02020603050405020304" pitchFamily="18" charset="0"/>
              </a:rPr>
              <a:t>inflation hysteria</a:t>
            </a:r>
            <a:r>
              <a:rPr lang="en-US" dirty="0">
                <a:latin typeface="Times New Roman" panose="02020603050405020304" pitchFamily="18" charset="0"/>
                <a:cs typeface="Times New Roman" panose="02020603050405020304" pitchFamily="18" charset="0"/>
              </a:rPr>
              <a:t>”;</a:t>
            </a:r>
            <a:endParaRPr lang="en-US" dirty="0">
              <a:solidFill>
                <a:srgbClr val="00B0F0"/>
              </a:solidFill>
              <a:latin typeface="Times New Roman" panose="02020603050405020304" pitchFamily="18" charset="0"/>
              <a:cs typeface="Times New Roman" panose="02020603050405020304" pitchFamily="18" charset="0"/>
            </a:endParaRPr>
          </a:p>
          <a:p>
            <a:endParaRPr lang="en-CA" dirty="0">
              <a:latin typeface="Times New Roman" panose="02020603050405020304" pitchFamily="18" charset="0"/>
              <a:cs typeface="Times New Roman" panose="02020603050405020304" pitchFamily="18" charset="0"/>
            </a:endParaRPr>
          </a:p>
          <a:p>
            <a:endParaRPr lang="en-CA"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TextBox 3">
            <a:extLst>
              <a:ext uri="{FF2B5EF4-FFF2-40B4-BE49-F238E27FC236}">
                <a16:creationId xmlns:a16="http://schemas.microsoft.com/office/drawing/2014/main" id="{4EFF1693-C046-0749-AA37-2423E2ACF3D8}"/>
              </a:ext>
            </a:extLst>
          </p:cNvPr>
          <p:cNvSpPr txBox="1"/>
          <p:nvPr/>
        </p:nvSpPr>
        <p:spPr>
          <a:xfrm>
            <a:off x="1020418" y="995017"/>
            <a:ext cx="9276521"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INFLATION: WHAT DO WE KNOW?</a:t>
            </a:r>
          </a:p>
        </p:txBody>
      </p:sp>
    </p:spTree>
    <p:extLst>
      <p:ext uri="{BB962C8B-B14F-4D97-AF65-F5344CB8AC3E}">
        <p14:creationId xmlns:p14="http://schemas.microsoft.com/office/powerpoint/2010/main" val="319726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E60D-B23A-054E-90DC-FA0D08104275}"/>
              </a:ext>
            </a:extLst>
          </p:cNvPr>
          <p:cNvSpPr>
            <a:spLocks noGrp="1"/>
          </p:cNvSpPr>
          <p:nvPr>
            <p:ph type="title"/>
          </p:nvPr>
        </p:nvSpPr>
        <p:spPr>
          <a:xfrm>
            <a:off x="944218" y="961473"/>
            <a:ext cx="10515600" cy="1460500"/>
          </a:xfrm>
        </p:spPr>
        <p:txBody>
          <a:bodyPr/>
          <a:lstStyle/>
          <a:p>
            <a:r>
              <a:rPr lang="en-US" sz="4400" dirty="0">
                <a:latin typeface="Times New Roman" panose="02020603050405020304" pitchFamily="18" charset="0"/>
                <a:cs typeface="Times New Roman" panose="02020603050405020304" pitchFamily="18" charset="0"/>
              </a:rPr>
              <a:t>INFLATION: WHAT DO WE KNOW?</a:t>
            </a:r>
            <a:br>
              <a:rPr lang="en-US" sz="4400"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1900825-818C-7A40-B884-5B79A718F88E}"/>
              </a:ext>
            </a:extLst>
          </p:cNvPr>
          <p:cNvSpPr>
            <a:spLocks noGrp="1"/>
          </p:cNvSpPr>
          <p:nvPr>
            <p:ph idx="1"/>
          </p:nvPr>
        </p:nvSpPr>
        <p:spPr>
          <a:xfrm>
            <a:off x="838200" y="3005069"/>
            <a:ext cx="10515600" cy="2998166"/>
          </a:xfrm>
        </p:spPr>
        <p:txBody>
          <a:bodyPr/>
          <a:lstStyle/>
          <a:p>
            <a:r>
              <a:rPr lang="en-US" dirty="0">
                <a:latin typeface="Times New Roman" panose="02020603050405020304" pitchFamily="18" charset="0"/>
                <a:cs typeface="Times New Roman" panose="02020603050405020304" pitchFamily="18" charset="0"/>
              </a:rPr>
              <a:t>James Tobin (</a:t>
            </a:r>
            <a:r>
              <a:rPr lang="en-US" i="1" dirty="0">
                <a:latin typeface="Times New Roman" panose="02020603050405020304" pitchFamily="18" charset="0"/>
                <a:cs typeface="Times New Roman" panose="02020603050405020304" pitchFamily="18" charset="0"/>
              </a:rPr>
              <a:t>New York Times</a:t>
            </a:r>
            <a:r>
              <a:rPr lang="en-US" dirty="0">
                <a:latin typeface="Times New Roman" panose="02020603050405020304" pitchFamily="18" charset="0"/>
                <a:cs typeface="Times New Roman" panose="02020603050405020304" pitchFamily="18" charset="0"/>
              </a:rPr>
              <a:t>, 1974) warned us: “</a:t>
            </a:r>
            <a:r>
              <a:rPr lang="en-CA" dirty="0">
                <a:latin typeface="Times New Roman" panose="02020603050405020304" pitchFamily="18" charset="0"/>
                <a:cs typeface="Times New Roman" panose="02020603050405020304" pitchFamily="18" charset="0"/>
              </a:rPr>
              <a:t>hysteria about inflation may lead to policies that keep economic progress well below its potential”;</a:t>
            </a:r>
          </a:p>
          <a:p>
            <a:r>
              <a:rPr lang="en-US" dirty="0">
                <a:latin typeface="Times New Roman" panose="02020603050405020304" pitchFamily="18" charset="0"/>
                <a:cs typeface="Times New Roman" panose="02020603050405020304" pitchFamily="18" charset="0"/>
              </a:rPr>
              <a:t>Stiglitz (</a:t>
            </a:r>
            <a:r>
              <a:rPr lang="en-US" i="1" dirty="0">
                <a:latin typeface="Times New Roman" panose="02020603050405020304" pitchFamily="18" charset="0"/>
                <a:cs typeface="Times New Roman" panose="02020603050405020304" pitchFamily="18" charset="0"/>
              </a:rPr>
              <a:t>Project Syndicate</a:t>
            </a:r>
            <a:r>
              <a:rPr lang="en-US" dirty="0">
                <a:latin typeface="Times New Roman" panose="02020603050405020304" pitchFamily="18" charset="0"/>
                <a:cs typeface="Times New Roman" panose="02020603050405020304" pitchFamily="18" charset="0"/>
              </a:rPr>
              <a:t>; 2023): “</a:t>
            </a:r>
            <a:r>
              <a:rPr lang="en-CA" dirty="0">
                <a:latin typeface="Times New Roman" panose="02020603050405020304" pitchFamily="18" charset="0"/>
                <a:cs typeface="Times New Roman" panose="02020603050405020304" pitchFamily="18" charset="0"/>
              </a:rPr>
              <a:t>further interest-rate hikes will have little to no effect – and will cause far-reaching problems of their own”;</a:t>
            </a:r>
          </a:p>
          <a:p>
            <a:r>
              <a:rPr lang="en-US" dirty="0">
                <a:latin typeface="Times New Roman" panose="02020603050405020304" pitchFamily="18" charset="0"/>
                <a:cs typeface="Times New Roman" panose="02020603050405020304" pitchFamily="18" charset="0"/>
              </a:rPr>
              <a:t>What I called, the ‘Weaponization of inflation’: distributional effects</a:t>
            </a:r>
          </a:p>
          <a:p>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3925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AD4FF-14AB-0349-AD54-7F17B637BF7A}"/>
              </a:ext>
            </a:extLst>
          </p:cNvPr>
          <p:cNvSpPr>
            <a:spLocks noGrp="1"/>
          </p:cNvSpPr>
          <p:nvPr>
            <p:ph type="title"/>
          </p:nvPr>
        </p:nvSpPr>
        <p:spPr/>
        <p:txBody>
          <a:bodyPr>
            <a:normAutofit/>
          </a:bodyPr>
          <a:lstStyle/>
          <a:p>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II. MONETARY AUSTERITY</a:t>
            </a:r>
            <a:endParaRPr lang="en-US" dirty="0"/>
          </a:p>
        </p:txBody>
      </p:sp>
      <p:sp>
        <p:nvSpPr>
          <p:cNvPr id="3" name="Content Placeholder 2">
            <a:extLst>
              <a:ext uri="{FF2B5EF4-FFF2-40B4-BE49-F238E27FC236}">
                <a16:creationId xmlns:a16="http://schemas.microsoft.com/office/drawing/2014/main" id="{D2D9BDB4-6256-9A4F-AE9C-C0839FF41E5C}"/>
              </a:ext>
            </a:extLst>
          </p:cNvPr>
          <p:cNvSpPr>
            <a:spLocks noGrp="1"/>
          </p:cNvSpPr>
          <p:nvPr>
            <p:ph idx="1"/>
          </p:nvPr>
        </p:nvSpPr>
        <p:spPr>
          <a:xfrm>
            <a:off x="838200" y="2276199"/>
            <a:ext cx="10515600" cy="4351338"/>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Inflation peaked in early 2022 and has been coming down: how much of this is due to monetary policy? In other words, is monetary policy efficient?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Is there ‘immaculate disinflation’?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Alan Blinder (1982), speaking of inflation of 1980-81, says inflation come down because of ”special factors” (oil).</a:t>
            </a:r>
          </a:p>
          <a:p>
            <a:endParaRPr lang="en-US"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According to the European Central Bank: 100 Bp rate hike only reduces inflation by 0.1 to 0.2 pp. </a:t>
            </a:r>
          </a:p>
          <a:p>
            <a:endParaRPr lang="en-CA"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Monetary Policy and TINA: “the only game in town” (The Economist)</a:t>
            </a:r>
          </a:p>
        </p:txBody>
      </p:sp>
    </p:spTree>
    <p:extLst>
      <p:ext uri="{BB962C8B-B14F-4D97-AF65-F5344CB8AC3E}">
        <p14:creationId xmlns:p14="http://schemas.microsoft.com/office/powerpoint/2010/main" val="250308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FA17AE9-EE8C-2946-A0A3-02B5A80E2C31}"/>
              </a:ext>
            </a:extLst>
          </p:cNvPr>
          <p:cNvPicPr>
            <a:picLocks noGrp="1" noChangeAspect="1"/>
          </p:cNvPicPr>
          <p:nvPr>
            <p:ph idx="1"/>
          </p:nvPr>
        </p:nvPicPr>
        <p:blipFill>
          <a:blip r:embed="rId2"/>
          <a:stretch>
            <a:fillRect/>
          </a:stretch>
        </p:blipFill>
        <p:spPr>
          <a:xfrm>
            <a:off x="675861" y="77002"/>
            <a:ext cx="6732104" cy="6703996"/>
          </a:xfrm>
        </p:spPr>
      </p:pic>
      <p:sp>
        <p:nvSpPr>
          <p:cNvPr id="10" name="TextBox 9">
            <a:extLst>
              <a:ext uri="{FF2B5EF4-FFF2-40B4-BE49-F238E27FC236}">
                <a16:creationId xmlns:a16="http://schemas.microsoft.com/office/drawing/2014/main" id="{3E08C592-2CBF-CD4C-8A74-05E23A9EB124}"/>
              </a:ext>
            </a:extLst>
          </p:cNvPr>
          <p:cNvSpPr txBox="1"/>
          <p:nvPr/>
        </p:nvSpPr>
        <p:spPr>
          <a:xfrm>
            <a:off x="8150087" y="1582340"/>
            <a:ext cx="2862470" cy="3693319"/>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The most aggressive monetary policy response in Federal Reserve history;</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But why?</a:t>
            </a:r>
          </a:p>
          <a:p>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49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05EC-96B7-AB4E-A0CB-8BF4A7D7B25E}"/>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III. SOURCES OF INFLATION</a:t>
            </a:r>
          </a:p>
        </p:txBody>
      </p:sp>
      <p:sp>
        <p:nvSpPr>
          <p:cNvPr id="3" name="Content Placeholder 2">
            <a:extLst>
              <a:ext uri="{FF2B5EF4-FFF2-40B4-BE49-F238E27FC236}">
                <a16:creationId xmlns:a16="http://schemas.microsoft.com/office/drawing/2014/main" id="{E5251495-4AE9-9540-953F-88A1BBFEF882}"/>
              </a:ext>
            </a:extLst>
          </p:cNvPr>
          <p:cNvSpPr>
            <a:spLocks noGrp="1"/>
          </p:cNvSpPr>
          <p:nvPr>
            <p:ph idx="1"/>
          </p:nvPr>
        </p:nvSpPr>
        <p:spPr>
          <a:xfrm>
            <a:off x="838200" y="2769703"/>
            <a:ext cx="10515600" cy="3407259"/>
          </a:xfrm>
        </p:spPr>
        <p:txBody>
          <a:bodyPr/>
          <a:lstStyle/>
          <a:p>
            <a:r>
              <a:rPr lang="en-CA" dirty="0">
                <a:latin typeface="Times New Roman" panose="02020603050405020304" pitchFamily="18" charset="0"/>
                <a:cs typeface="Times New Roman" panose="02020603050405020304" pitchFamily="18" charset="0"/>
              </a:rPr>
              <a:t>Three possible sources of inflation</a:t>
            </a:r>
          </a:p>
          <a:p>
            <a:endParaRPr lang="en-CA" dirty="0">
              <a:latin typeface="Times New Roman" panose="02020603050405020304" pitchFamily="18" charset="0"/>
              <a:cs typeface="Times New Roman" panose="02020603050405020304" pitchFamily="18" charset="0"/>
            </a:endParaRPr>
          </a:p>
          <a:p>
            <a:pPr lvl="1"/>
            <a:r>
              <a:rPr lang="en-CA" dirty="0">
                <a:latin typeface="Times New Roman" panose="02020603050405020304" pitchFamily="18" charset="0"/>
                <a:cs typeface="Times New Roman" panose="02020603050405020304" pitchFamily="18" charset="0"/>
              </a:rPr>
              <a:t>Demand-pull</a:t>
            </a:r>
          </a:p>
          <a:p>
            <a:pPr lvl="1"/>
            <a:r>
              <a:rPr lang="en-CA" dirty="0">
                <a:latin typeface="Times New Roman" panose="02020603050405020304" pitchFamily="18" charset="0"/>
                <a:cs typeface="Times New Roman" panose="02020603050405020304" pitchFamily="18" charset="0"/>
              </a:rPr>
              <a:t>Cost-push</a:t>
            </a:r>
          </a:p>
          <a:p>
            <a:pPr lvl="1"/>
            <a:r>
              <a:rPr lang="en-CA" dirty="0">
                <a:latin typeface="Times New Roman" panose="02020603050405020304" pitchFamily="18" charset="0"/>
                <a:cs typeface="Times New Roman" panose="02020603050405020304" pitchFamily="18" charset="0"/>
              </a:rPr>
              <a:t>Conflict inflation</a:t>
            </a:r>
          </a:p>
          <a:p>
            <a:pPr lvl="1"/>
            <a:endParaRPr lang="en-CA" dirty="0">
              <a:latin typeface="Times New Roman" panose="02020603050405020304" pitchFamily="18" charset="0"/>
              <a:cs typeface="Times New Roman" panose="02020603050405020304" pitchFamily="18" charset="0"/>
            </a:endParaRPr>
          </a:p>
          <a:p>
            <a:pPr marL="457200" lvl="1" indent="0">
              <a:buNone/>
            </a:pPr>
            <a:endParaRPr lang="en-C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777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1D99-F23D-4E49-8A05-96CEB2D8CF0C}"/>
              </a:ext>
            </a:extLst>
          </p:cNvPr>
          <p:cNvSpPr>
            <a:spLocks noGrp="1"/>
          </p:cNvSpPr>
          <p:nvPr>
            <p:ph type="title"/>
          </p:nvPr>
        </p:nvSpPr>
        <p:spPr/>
        <p:txBody>
          <a:bodyPr/>
          <a:lstStyle/>
          <a:p>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DEMAND-PULL INFLATION</a:t>
            </a:r>
          </a:p>
        </p:txBody>
      </p:sp>
      <p:sp>
        <p:nvSpPr>
          <p:cNvPr id="3" name="Content Placeholder 2">
            <a:extLst>
              <a:ext uri="{FF2B5EF4-FFF2-40B4-BE49-F238E27FC236}">
                <a16:creationId xmlns:a16="http://schemas.microsoft.com/office/drawing/2014/main" id="{A73F2096-C5D4-1145-AF82-36EC4FC3A3A7}"/>
              </a:ext>
            </a:extLst>
          </p:cNvPr>
          <p:cNvSpPr>
            <a:spLocks noGrp="1"/>
          </p:cNvSpPr>
          <p:nvPr>
            <p:ph idx="1"/>
          </p:nvPr>
        </p:nvSpPr>
        <p:spPr/>
        <p:txBody>
          <a:bodyPr>
            <a:normAutofit fontScale="92500" lnSpcReduction="20000"/>
          </a:bodyPr>
          <a:lstStyle/>
          <a:p>
            <a:r>
              <a:rPr lang="en-CA" dirty="0">
                <a:latin typeface="Times New Roman" panose="02020603050405020304" pitchFamily="18" charset="0"/>
                <a:cs typeface="Times New Roman" panose="02020603050405020304" pitchFamily="18" charset="0"/>
              </a:rPr>
              <a:t>Results from excess demand: ”Too much money chasing too few goods”</a:t>
            </a:r>
          </a:p>
          <a:p>
            <a:r>
              <a:rPr lang="en-CA" dirty="0">
                <a:latin typeface="Times New Roman" panose="02020603050405020304" pitchFamily="18" charset="0"/>
                <a:cs typeface="Times New Roman" panose="02020603050405020304" pitchFamily="18" charset="0"/>
              </a:rPr>
              <a:t>Friedman: “Inflation is always and everywhere a monetary phenomenon”</a:t>
            </a:r>
          </a:p>
          <a:p>
            <a:r>
              <a:rPr lang="en-CA" dirty="0">
                <a:latin typeface="Times New Roman" panose="02020603050405020304" pitchFamily="18" charset="0"/>
                <a:cs typeface="Times New Roman" panose="02020603050405020304" pitchFamily="18" charset="0"/>
              </a:rPr>
              <a:t>Causes: </a:t>
            </a:r>
          </a:p>
          <a:p>
            <a:pPr lvl="1"/>
            <a:r>
              <a:rPr lang="en-CA" dirty="0">
                <a:latin typeface="Times New Roman" panose="02020603050405020304" pitchFamily="18" charset="0"/>
                <a:cs typeface="Times New Roman" panose="02020603050405020304" pitchFamily="18" charset="0"/>
              </a:rPr>
              <a:t>Biden’s fiscal stimulus;</a:t>
            </a:r>
          </a:p>
          <a:p>
            <a:pPr lvl="1"/>
            <a:r>
              <a:rPr lang="en-CA" dirty="0">
                <a:latin typeface="Times New Roman" panose="02020603050405020304" pitchFamily="18" charset="0"/>
                <a:cs typeface="Times New Roman" panose="02020603050405020304" pitchFamily="18" charset="0"/>
              </a:rPr>
              <a:t>Federal Reserve’s accommodating monetary policy contributed to an unprecedented overheating of the economy; interest rates were too low for too long;</a:t>
            </a:r>
          </a:p>
          <a:p>
            <a:pPr lvl="1"/>
            <a:r>
              <a:rPr lang="en-CA" dirty="0">
                <a:latin typeface="Times New Roman" panose="02020603050405020304" pitchFamily="18" charset="0"/>
                <a:cs typeface="Times New Roman" panose="02020603050405020304" pitchFamily="18" charset="0"/>
              </a:rPr>
              <a:t>Pent-up pandemic savings;</a:t>
            </a:r>
          </a:p>
          <a:p>
            <a:pPr marL="0" indent="0">
              <a:buNone/>
            </a:pPr>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Lawrence Summers: “the least responsible fiscal, macroeconomic policy we’ve have had for the last forty years”</a:t>
            </a:r>
          </a:p>
          <a:p>
            <a:pPr lvl="1"/>
            <a:r>
              <a:rPr lang="en-US" dirty="0">
                <a:latin typeface="Times New Roman" panose="02020603050405020304" pitchFamily="18" charset="0"/>
                <a:cs typeface="Times New Roman" panose="02020603050405020304" pitchFamily="18" charset="0"/>
              </a:rPr>
              <a:t>But for others: “</a:t>
            </a:r>
            <a:r>
              <a:rPr lang="en-CA" dirty="0">
                <a:latin typeface="Times New Roman" panose="02020603050405020304" pitchFamily="18" charset="0"/>
                <a:cs typeface="Times New Roman" panose="02020603050405020304" pitchFamily="18" charset="0"/>
              </a:rPr>
              <a:t>it quickly became plain that the conventional wisdom that roots the inflationary upsurge in the Biden stimulus is seriously deficient” (Servaas Storm)</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946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AC39-1126-AA41-B1DF-C6432A79BE00}"/>
              </a:ext>
            </a:extLst>
          </p:cNvPr>
          <p:cNvSpPr>
            <a:spLocks noGrp="1"/>
          </p:cNvSpPr>
          <p:nvPr>
            <p:ph type="title"/>
          </p:nvPr>
        </p:nvSpPr>
        <p:spPr>
          <a:xfrm>
            <a:off x="591378" y="404881"/>
            <a:ext cx="11009243" cy="1325563"/>
          </a:xfrm>
        </p:spPr>
        <p:txBody>
          <a:bodyPr/>
          <a:lstStyle/>
          <a:p>
            <a:r>
              <a:rPr lang="en-US" dirty="0">
                <a:latin typeface="Times New Roman" panose="02020603050405020304" pitchFamily="18" charset="0"/>
                <a:cs typeface="Times New Roman" panose="02020603050405020304" pitchFamily="18" charset="0"/>
              </a:rPr>
              <a:t>CURRENT MONETARY POLICY THINKING</a:t>
            </a:r>
          </a:p>
        </p:txBody>
      </p:sp>
      <p:sp>
        <p:nvSpPr>
          <p:cNvPr id="3" name="Content Placeholder 2">
            <a:extLst>
              <a:ext uri="{FF2B5EF4-FFF2-40B4-BE49-F238E27FC236}">
                <a16:creationId xmlns:a16="http://schemas.microsoft.com/office/drawing/2014/main" id="{30ABC6A7-3AF5-E44F-AA78-C3378E5A37EA}"/>
              </a:ext>
            </a:extLst>
          </p:cNvPr>
          <p:cNvSpPr>
            <a:spLocks noGrp="1"/>
          </p:cNvSpPr>
          <p:nvPr>
            <p:ph idx="1"/>
          </p:nvPr>
        </p:nvSpPr>
        <p:spPr>
          <a:xfrm>
            <a:off x="591378" y="1852130"/>
            <a:ext cx="11009242" cy="4351338"/>
          </a:xfrm>
        </p:spPr>
        <p:txBody>
          <a:bodyPr>
            <a:normAutofit lnSpcReduction="10000"/>
          </a:bodyPr>
          <a:lstStyle/>
          <a:p>
            <a:r>
              <a:rPr lang="en-US" dirty="0">
                <a:latin typeface="Times New Roman" panose="02020603050405020304" pitchFamily="18" charset="0"/>
                <a:cs typeface="Times New Roman" panose="02020603050405020304" pitchFamily="18" charset="0"/>
              </a:rPr>
              <a:t>Relies on the Phillips Curve: </a:t>
            </a:r>
            <a:r>
              <a:rPr lang="en-CA" dirty="0">
                <a:latin typeface="Times New Roman" panose="02020603050405020304" pitchFamily="18" charset="0"/>
                <a:cs typeface="Times New Roman" panose="02020603050405020304" pitchFamily="18" charset="0"/>
              </a:rPr>
              <a:t>Central banks raise rates to reduce demand (too much money chasing too few goods), to increase unemployment and lower inflation</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Bullard (2019): “U.S. monetary policymakers and financial market participants have long relied on the Phillips curve—the correlation between labor market outcomes and inflation—to guide monetary policy”;</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NBER (2019), “the relationship between inflation and the unemployment rate is a key input to the design of monetary policy”.</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08DB-DCF5-9240-B615-E9BF04F2879A}"/>
              </a:ext>
            </a:extLst>
          </p:cNvPr>
          <p:cNvSpPr>
            <a:spLocks noGrp="1"/>
          </p:cNvSpPr>
          <p:nvPr>
            <p:ph type="title"/>
          </p:nvPr>
        </p:nvSpPr>
        <p:spPr>
          <a:xfrm>
            <a:off x="518491" y="500062"/>
            <a:ext cx="11155017" cy="1325563"/>
          </a:xfrm>
        </p:spPr>
        <p:txBody>
          <a:bodyPr/>
          <a:lstStyle/>
          <a:p>
            <a:r>
              <a:rPr lang="en-US" dirty="0">
                <a:latin typeface="Times New Roman" panose="02020603050405020304" pitchFamily="18" charset="0"/>
                <a:cs typeface="Times New Roman" panose="02020603050405020304" pitchFamily="18" charset="0"/>
              </a:rPr>
              <a:t>CURRENT MONETARY POLICY THINKING</a:t>
            </a:r>
            <a:endParaRPr lang="en-US" dirty="0"/>
          </a:p>
        </p:txBody>
      </p:sp>
      <p:sp>
        <p:nvSpPr>
          <p:cNvPr id="3" name="Content Placeholder 2">
            <a:extLst>
              <a:ext uri="{FF2B5EF4-FFF2-40B4-BE49-F238E27FC236}">
                <a16:creationId xmlns:a16="http://schemas.microsoft.com/office/drawing/2014/main" id="{706CC4A8-4054-D047-8271-CB228ECFF550}"/>
              </a:ext>
            </a:extLst>
          </p:cNvPr>
          <p:cNvSpPr>
            <a:spLocks noGrp="1"/>
          </p:cNvSpPr>
          <p:nvPr>
            <p:ph idx="1"/>
          </p:nvPr>
        </p:nvSpPr>
        <p:spPr>
          <a:xfrm>
            <a:off x="518491" y="1825625"/>
            <a:ext cx="10515600" cy="4351338"/>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So, current design of monetary policy rests on engineering unemployment: fight against inflation is done on the backs of workers; this is the Phillips Curve;</a:t>
            </a:r>
          </a:p>
          <a:p>
            <a:r>
              <a:rPr lang="en-US" dirty="0">
                <a:latin typeface="Times New Roman" panose="02020603050405020304" pitchFamily="18" charset="0"/>
                <a:cs typeface="Times New Roman" panose="02020603050405020304" pitchFamily="18" charset="0"/>
              </a:rPr>
              <a:t>But there is so little empirical evidence to support this relationship;</a:t>
            </a:r>
          </a:p>
          <a:p>
            <a:r>
              <a:rPr lang="en-US" dirty="0">
                <a:latin typeface="Times New Roman" panose="02020603050405020304" pitchFamily="18" charset="0"/>
                <a:cs typeface="Times New Roman" panose="02020603050405020304" pitchFamily="18" charset="0"/>
              </a:rPr>
              <a:t>“The slope of the Phillips curve itself has been getting flatter, ever since the1980s, and is now quite small. </a:t>
            </a:r>
            <a:r>
              <a:rPr lang="mr-IN" dirty="0">
                <a:latin typeface="Times New Roman" panose="02020603050405020304" pitchFamily="18" charset="0"/>
              </a:rPr>
              <a:t>…</a:t>
            </a:r>
            <a:r>
              <a:rPr lang="en-C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there is no well-defined natural rate of unemployment, either statistically or conceptually.” (Solow, 2018, p.423);</a:t>
            </a:r>
          </a:p>
          <a:p>
            <a:r>
              <a:rPr lang="en-CA" dirty="0">
                <a:latin typeface="Times New Roman" panose="02020603050405020304" pitchFamily="18" charset="0"/>
                <a:cs typeface="Times New Roman" panose="02020603050405020304" pitchFamily="18" charset="0"/>
              </a:rPr>
              <a:t>Claudio </a:t>
            </a:r>
            <a:r>
              <a:rPr lang="en-CA" dirty="0" err="1">
                <a:latin typeface="Times New Roman" panose="02020603050405020304" pitchFamily="18" charset="0"/>
                <a:cs typeface="Times New Roman" panose="02020603050405020304" pitchFamily="18" charset="0"/>
              </a:rPr>
              <a:t>Borio</a:t>
            </a:r>
            <a:r>
              <a:rPr lang="en-CA" dirty="0">
                <a:latin typeface="Times New Roman" panose="02020603050405020304" pitchFamily="18" charset="0"/>
                <a:cs typeface="Times New Roman" panose="02020603050405020304" pitchFamily="18" charset="0"/>
              </a:rPr>
              <a:t>, has recently argued that “the response of inflation to a measure of labour market slack has tended to decline and become statistically indistinguishable from zero. In other words, inflation no longer appears to be sufficiently responsive to tightness in labour markets” (</a:t>
            </a:r>
            <a:r>
              <a:rPr lang="en-CA" dirty="0" err="1">
                <a:latin typeface="Times New Roman" panose="02020603050405020304" pitchFamily="18" charset="0"/>
                <a:cs typeface="Times New Roman" panose="02020603050405020304" pitchFamily="18" charset="0"/>
              </a:rPr>
              <a:t>Borio</a:t>
            </a:r>
            <a:r>
              <a:rPr lang="en-CA" dirty="0">
                <a:latin typeface="Times New Roman" panose="02020603050405020304" pitchFamily="18" charset="0"/>
                <a:cs typeface="Times New Roman" panose="02020603050405020304" pitchFamily="18" charset="0"/>
              </a:rPr>
              <a:t>, 2017, p. 2); </a:t>
            </a:r>
          </a:p>
          <a:p>
            <a:r>
              <a:rPr lang="en-CA" dirty="0">
                <a:latin typeface="Times New Roman" panose="02020603050405020304" pitchFamily="18" charset="0"/>
                <a:cs typeface="Times New Roman" panose="02020603050405020304" pitchFamily="18" charset="0"/>
              </a:rPr>
              <a:t>“The slope of the Phillips curve—a measure of the responsiveness of inflation to a decline in labor market slack—has diminished very significantly since the 1960s. In other words, the Phillips curve appears to have become quite flat.” (Janet Yellen, 2019);</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054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6E02-C0E2-AB47-908A-E166B705DE28}"/>
              </a:ext>
            </a:extLst>
          </p:cNvPr>
          <p:cNvSpPr>
            <a:spLocks noGrp="1"/>
          </p:cNvSpPr>
          <p:nvPr>
            <p:ph type="title"/>
          </p:nvPr>
        </p:nvSpPr>
        <p:spPr>
          <a:xfrm>
            <a:off x="538369" y="365125"/>
            <a:ext cx="11115261" cy="1325563"/>
          </a:xfrm>
        </p:spPr>
        <p:txBody>
          <a:bodyPr/>
          <a:lstStyle/>
          <a:p>
            <a:r>
              <a:rPr lang="en-US" dirty="0">
                <a:latin typeface="Times New Roman" panose="02020603050405020304" pitchFamily="18" charset="0"/>
                <a:cs typeface="Times New Roman" panose="02020603050405020304" pitchFamily="18" charset="0"/>
              </a:rPr>
              <a:t>CURRENT MONETARY POLICY THINKING</a:t>
            </a:r>
            <a:endParaRPr lang="en-US" dirty="0"/>
          </a:p>
        </p:txBody>
      </p:sp>
      <p:sp>
        <p:nvSpPr>
          <p:cNvPr id="3" name="Content Placeholder 2">
            <a:extLst>
              <a:ext uri="{FF2B5EF4-FFF2-40B4-BE49-F238E27FC236}">
                <a16:creationId xmlns:a16="http://schemas.microsoft.com/office/drawing/2014/main" id="{E3032361-737A-6141-A009-4734EAFE1DDC}"/>
              </a:ext>
            </a:extLst>
          </p:cNvPr>
          <p:cNvSpPr>
            <a:spLocks noGrp="1"/>
          </p:cNvSpPr>
          <p:nvPr>
            <p:ph idx="1"/>
          </p:nvPr>
        </p:nvSpPr>
        <p:spPr>
          <a:xfrm>
            <a:off x="675861" y="1825625"/>
            <a:ext cx="10677939" cy="4351338"/>
          </a:xfrm>
        </p:spPr>
        <p:txBody>
          <a:bodyPr/>
          <a:lstStyle/>
          <a:p>
            <a:r>
              <a:rPr lang="en-US" dirty="0">
                <a:latin typeface="Times New Roman" panose="02020603050405020304" pitchFamily="18" charset="0"/>
                <a:cs typeface="Times New Roman" panose="02020603050405020304" pitchFamily="18" charset="0"/>
              </a:rPr>
              <a:t>As a result, you need a tremendous increase in unemployment to reduce inflation;</a:t>
            </a:r>
          </a:p>
          <a:p>
            <a:r>
              <a:rPr lang="en-US" dirty="0">
                <a:latin typeface="Times New Roman" panose="02020603050405020304" pitchFamily="18" charset="0"/>
                <a:cs typeface="Times New Roman" panose="02020603050405020304" pitchFamily="18" charset="0"/>
              </a:rPr>
              <a:t>But central banks just can’t give up on this model: if Powell were to admit this view, then the whole foundation of current monetary thinking collapses;</a:t>
            </a:r>
          </a:p>
          <a:p>
            <a:r>
              <a:rPr lang="en-US" dirty="0">
                <a:latin typeface="Times New Roman" panose="02020603050405020304" pitchFamily="18" charset="0"/>
                <a:cs typeface="Times New Roman" panose="02020603050405020304" pitchFamily="18" charset="0"/>
              </a:rPr>
              <a:t>The central banker has no clothes;</a:t>
            </a:r>
          </a:p>
        </p:txBody>
      </p:sp>
    </p:spTree>
    <p:extLst>
      <p:ext uri="{BB962C8B-B14F-4D97-AF65-F5344CB8AC3E}">
        <p14:creationId xmlns:p14="http://schemas.microsoft.com/office/powerpoint/2010/main" val="127290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8720-B71C-984C-B6BC-8335F027105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MONETARY AUSTERITY</a:t>
            </a:r>
          </a:p>
        </p:txBody>
      </p:sp>
      <p:sp>
        <p:nvSpPr>
          <p:cNvPr id="3" name="Content Placeholder 2">
            <a:extLst>
              <a:ext uri="{FF2B5EF4-FFF2-40B4-BE49-F238E27FC236}">
                <a16:creationId xmlns:a16="http://schemas.microsoft.com/office/drawing/2014/main" id="{FA9E4FF5-1A19-764D-8015-8C3C8DD5B416}"/>
              </a:ext>
            </a:extLst>
          </p:cNvPr>
          <p:cNvSpPr>
            <a:spLocks noGrp="1"/>
          </p:cNvSpPr>
          <p:nvPr>
            <p:ph idx="1"/>
          </p:nvPr>
        </p:nvSpPr>
        <p:spPr>
          <a:xfrm>
            <a:off x="715618" y="1690688"/>
            <a:ext cx="10986052" cy="4351338"/>
          </a:xfrm>
        </p:spPr>
        <p:txBody>
          <a:bodyPr>
            <a:normAutofit fontScale="77500" lnSpcReduction="20000"/>
          </a:bodyPr>
          <a:lstStyle/>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“The standard of living of the average American has to decline.”         </a:t>
            </a: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Paul Volcker </a:t>
            </a:r>
            <a:r>
              <a:rPr lang="en-US" dirty="0">
                <a:latin typeface="Times New Roman" panose="02020603050405020304" pitchFamily="18" charset="0"/>
                <a:cs typeface="Times New Roman" panose="02020603050405020304" pitchFamily="18" charset="0"/>
              </a:rPr>
              <a:t>(1979)</a:t>
            </a:r>
          </a:p>
          <a:p>
            <a:pPr marL="0" indent="0">
              <a:lnSpc>
                <a:spcPct val="12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“Higher interest rates will also bring some pain to households.”</a:t>
            </a: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Jerome Powell</a:t>
            </a:r>
            <a:r>
              <a:rPr lang="en-US" dirty="0">
                <a:latin typeface="Times New Roman" panose="02020603050405020304" pitchFamily="18" charset="0"/>
                <a:cs typeface="Times New Roman" panose="02020603050405020304" pitchFamily="18" charset="0"/>
              </a:rPr>
              <a:t>, Chair, Federal Reserve Bank (2022)</a:t>
            </a:r>
          </a:p>
          <a:p>
            <a:pPr marL="0" indent="0">
              <a:lnSpc>
                <a:spcPct val="12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“To bring price increases down to 2%, we may need to tolerate unemployment of 6.5%   	for two years.”</a:t>
            </a: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Jason Furman</a:t>
            </a:r>
            <a:r>
              <a:rPr lang="en-US" dirty="0">
                <a:latin typeface="Times New Roman" panose="02020603050405020304" pitchFamily="18" charset="0"/>
                <a:cs typeface="Times New Roman" panose="02020603050405020304" pitchFamily="18" charset="0"/>
              </a:rPr>
              <a:t>, Former Chair, Council of Economic Advisers</a:t>
            </a: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Obama Administration</a:t>
            </a:r>
          </a:p>
          <a:p>
            <a:pPr marL="0" indent="0">
              <a:lnSpc>
                <a:spcPct val="120000"/>
              </a:lnSpc>
              <a:spcBef>
                <a:spcPts val="0"/>
              </a:spcBef>
              <a:buNone/>
            </a:pPr>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cs typeface="Times New Roman" panose="02020603050405020304" pitchFamily="18" charset="0"/>
              </a:rPr>
              <a:t>             TOLERATE???</a:t>
            </a:r>
          </a:p>
        </p:txBody>
      </p:sp>
    </p:spTree>
    <p:extLst>
      <p:ext uri="{BB962C8B-B14F-4D97-AF65-F5344CB8AC3E}">
        <p14:creationId xmlns:p14="http://schemas.microsoft.com/office/powerpoint/2010/main" val="175630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A27CC8-1C09-014B-8F49-7F8371F02654}"/>
              </a:ext>
            </a:extLst>
          </p:cNvPr>
          <p:cNvPicPr>
            <a:picLocks noChangeAspect="1"/>
          </p:cNvPicPr>
          <p:nvPr/>
        </p:nvPicPr>
        <p:blipFill>
          <a:blip r:embed="rId3"/>
          <a:stretch>
            <a:fillRect/>
          </a:stretch>
        </p:blipFill>
        <p:spPr>
          <a:xfrm>
            <a:off x="88726" y="0"/>
            <a:ext cx="12014548" cy="6858000"/>
          </a:xfrm>
          <a:prstGeom prst="rect">
            <a:avLst/>
          </a:prstGeom>
        </p:spPr>
      </p:pic>
    </p:spTree>
    <p:extLst>
      <p:ext uri="{BB962C8B-B14F-4D97-AF65-F5344CB8AC3E}">
        <p14:creationId xmlns:p14="http://schemas.microsoft.com/office/powerpoint/2010/main" val="43349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0589-05A8-6A45-9E42-5579933DF26D}"/>
              </a:ext>
            </a:extLst>
          </p:cNvPr>
          <p:cNvSpPr>
            <a:spLocks noGrp="1"/>
          </p:cNvSpPr>
          <p:nvPr>
            <p:ph type="title"/>
          </p:nvPr>
        </p:nvSpPr>
        <p:spPr>
          <a:xfrm>
            <a:off x="1580322" y="378378"/>
            <a:ext cx="10515600" cy="1325563"/>
          </a:xfrm>
        </p:spPr>
        <p:txBody>
          <a:bodyPr/>
          <a:lstStyle/>
          <a:p>
            <a:r>
              <a:rPr lang="en-US" dirty="0">
                <a:latin typeface="Times New Roman" panose="02020603050405020304" pitchFamily="18" charset="0"/>
                <a:cs typeface="Times New Roman" panose="02020603050405020304" pitchFamily="18" charset="0"/>
              </a:rPr>
              <a:t>SPEAKING OF THAT 2% TARGET</a:t>
            </a:r>
          </a:p>
        </p:txBody>
      </p:sp>
      <p:pic>
        <p:nvPicPr>
          <p:cNvPr id="5" name="Picture 4">
            <a:extLst>
              <a:ext uri="{FF2B5EF4-FFF2-40B4-BE49-F238E27FC236}">
                <a16:creationId xmlns:a16="http://schemas.microsoft.com/office/drawing/2014/main" id="{E301D0CC-1A6D-4245-9735-892F606078FE}"/>
              </a:ext>
            </a:extLst>
          </p:cNvPr>
          <p:cNvPicPr>
            <a:picLocks noChangeAspect="1"/>
          </p:cNvPicPr>
          <p:nvPr/>
        </p:nvPicPr>
        <p:blipFill>
          <a:blip r:embed="rId2"/>
          <a:stretch>
            <a:fillRect/>
          </a:stretch>
        </p:blipFill>
        <p:spPr>
          <a:xfrm>
            <a:off x="975415" y="1444487"/>
            <a:ext cx="9268515" cy="5247309"/>
          </a:xfrm>
          <a:prstGeom prst="rect">
            <a:avLst/>
          </a:prstGeom>
        </p:spPr>
      </p:pic>
    </p:spTree>
    <p:extLst>
      <p:ext uri="{BB962C8B-B14F-4D97-AF65-F5344CB8AC3E}">
        <p14:creationId xmlns:p14="http://schemas.microsoft.com/office/powerpoint/2010/main" val="3298939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9FC0-0DBD-8D4F-B415-0FC25DE3EDA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 COST-PUSH INFLATION</a:t>
            </a:r>
          </a:p>
        </p:txBody>
      </p:sp>
      <p:sp>
        <p:nvSpPr>
          <p:cNvPr id="3" name="Content Placeholder 2">
            <a:extLst>
              <a:ext uri="{FF2B5EF4-FFF2-40B4-BE49-F238E27FC236}">
                <a16:creationId xmlns:a16="http://schemas.microsoft.com/office/drawing/2014/main" id="{39D2EF77-12AB-8843-868D-78B08892133A}"/>
              </a:ext>
            </a:extLst>
          </p:cNvPr>
          <p:cNvSpPr>
            <a:spLocks noGrp="1"/>
          </p:cNvSpPr>
          <p:nvPr>
            <p:ph idx="1"/>
          </p:nvPr>
        </p:nvSpPr>
        <p:spPr/>
        <p:txBody>
          <a:bodyPr>
            <a:normAutofit/>
          </a:bodyPr>
          <a:lstStyle/>
          <a:p>
            <a:r>
              <a:rPr lang="en-US" sz="2600" dirty="0">
                <a:latin typeface="Times New Roman" panose="02020603050405020304" pitchFamily="18" charset="0"/>
                <a:cs typeface="Times New Roman" panose="02020603050405020304" pitchFamily="18" charset="0"/>
              </a:rPr>
              <a:t>According to Joe Stiglitz, </a:t>
            </a:r>
            <a:r>
              <a:rPr lang="en-CA" sz="2600" dirty="0">
                <a:effectLst/>
                <a:latin typeface="Times New Roman" panose="02020603050405020304" pitchFamily="18" charset="0"/>
                <a:ea typeface="Calibri" panose="020F0502020204030204" pitchFamily="34" charset="0"/>
                <a:cs typeface="Times New Roman" panose="02020603050405020304" pitchFamily="18" charset="0"/>
              </a:rPr>
              <a:t>“There is overwhelming evidence that the main source of inflation was pandemic-related supply shocks.” </a:t>
            </a:r>
          </a:p>
          <a:p>
            <a:r>
              <a:rPr lang="en-CA" sz="2600" dirty="0">
                <a:latin typeface="Times New Roman" panose="02020603050405020304" pitchFamily="18" charset="0"/>
                <a:cs typeface="Times New Roman" panose="02020603050405020304" pitchFamily="18" charset="0"/>
              </a:rPr>
              <a:t>In the current context, there has been 3 sources of inflation identified:</a:t>
            </a:r>
          </a:p>
          <a:p>
            <a:pPr lvl="1"/>
            <a:r>
              <a:rPr lang="en-CA" sz="2200" dirty="0">
                <a:latin typeface="Times New Roman" panose="02020603050405020304" pitchFamily="18" charset="0"/>
                <a:cs typeface="Times New Roman" panose="02020603050405020304" pitchFamily="18" charset="0"/>
              </a:rPr>
              <a:t>Oil and gas</a:t>
            </a:r>
          </a:p>
          <a:p>
            <a:pPr lvl="1"/>
            <a:r>
              <a:rPr lang="en-CA" sz="2200" dirty="0">
                <a:latin typeface="Times New Roman" panose="02020603050405020304" pitchFamily="18" charset="0"/>
                <a:cs typeface="Times New Roman" panose="02020603050405020304" pitchFamily="18" charset="0"/>
              </a:rPr>
              <a:t>Pandemic-related bottle necks</a:t>
            </a:r>
          </a:p>
          <a:p>
            <a:pPr lvl="1"/>
            <a:r>
              <a:rPr lang="en-CA" sz="2200" dirty="0">
                <a:latin typeface="Times New Roman" panose="02020603050405020304" pitchFamily="18" charset="0"/>
                <a:cs typeface="Times New Roman" panose="02020603050405020304" pitchFamily="18" charset="0"/>
              </a:rPr>
              <a:t>Profit margins</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011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00C31-311E-0641-BBDC-F0295E340C09}"/>
              </a:ext>
            </a:extLst>
          </p:cNvPr>
          <p:cNvSpPr>
            <a:spLocks noGrp="1"/>
          </p:cNvSpPr>
          <p:nvPr>
            <p:ph idx="1"/>
          </p:nvPr>
        </p:nvSpPr>
        <p:spPr>
          <a:xfrm>
            <a:off x="412789" y="2941189"/>
            <a:ext cx="3535017" cy="3151386"/>
          </a:xfrm>
        </p:spPr>
        <p:txBody>
          <a:bodyPr/>
          <a:lstStyle/>
          <a:p>
            <a:r>
              <a:rPr lang="en-US" dirty="0">
                <a:latin typeface="Times New Roman" panose="02020603050405020304" pitchFamily="18" charset="0"/>
                <a:cs typeface="Times New Roman" panose="02020603050405020304" pitchFamily="18" charset="0"/>
              </a:rPr>
              <a:t>Price of oil, one of the dominant sources of current inflation, has come down considerably (Summer, 2021)</a:t>
            </a:r>
          </a:p>
        </p:txBody>
      </p:sp>
      <p:pic>
        <p:nvPicPr>
          <p:cNvPr id="5" name="Picture 4">
            <a:extLst>
              <a:ext uri="{FF2B5EF4-FFF2-40B4-BE49-F238E27FC236}">
                <a16:creationId xmlns:a16="http://schemas.microsoft.com/office/drawing/2014/main" id="{67B74E7B-30D3-854A-9DED-F522247C8CFB}"/>
              </a:ext>
            </a:extLst>
          </p:cNvPr>
          <p:cNvPicPr>
            <a:picLocks noChangeAspect="1"/>
          </p:cNvPicPr>
          <p:nvPr/>
        </p:nvPicPr>
        <p:blipFill>
          <a:blip r:embed="rId2"/>
          <a:stretch>
            <a:fillRect/>
          </a:stretch>
        </p:blipFill>
        <p:spPr>
          <a:xfrm>
            <a:off x="3947806" y="1690688"/>
            <a:ext cx="7346609" cy="5124573"/>
          </a:xfrm>
          <a:prstGeom prst="rect">
            <a:avLst/>
          </a:prstGeom>
        </p:spPr>
      </p:pic>
      <p:sp>
        <p:nvSpPr>
          <p:cNvPr id="4" name="Title 1">
            <a:extLst>
              <a:ext uri="{FF2B5EF4-FFF2-40B4-BE49-F238E27FC236}">
                <a16:creationId xmlns:a16="http://schemas.microsoft.com/office/drawing/2014/main" id="{98D172BF-7174-9942-94B3-338D1AB8F672}"/>
              </a:ext>
            </a:extLst>
          </p:cNvPr>
          <p:cNvSpPr>
            <a:spLocks noGrp="1"/>
          </p:cNvSpPr>
          <p:nvPr>
            <p:ph type="title"/>
          </p:nvPr>
        </p:nvSpPr>
        <p:spPr>
          <a:xfrm>
            <a:off x="529975" y="365125"/>
            <a:ext cx="10515600" cy="1325563"/>
          </a:xfrm>
        </p:spPr>
        <p:txBody>
          <a:bodyPr/>
          <a:lstStyle/>
          <a:p>
            <a:r>
              <a:rPr lang="en-US" dirty="0">
                <a:latin typeface="Times New Roman" panose="02020603050405020304" pitchFamily="18" charset="0"/>
                <a:cs typeface="Times New Roman" panose="02020603050405020304" pitchFamily="18" charset="0"/>
              </a:rPr>
              <a:t>ii) COST-PUSH INFLATION</a:t>
            </a:r>
          </a:p>
        </p:txBody>
      </p:sp>
    </p:spTree>
    <p:extLst>
      <p:ext uri="{BB962C8B-B14F-4D97-AF65-F5344CB8AC3E}">
        <p14:creationId xmlns:p14="http://schemas.microsoft.com/office/powerpoint/2010/main" val="1589354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2E1F32-8298-D145-A355-D6F1669E487B}"/>
              </a:ext>
            </a:extLst>
          </p:cNvPr>
          <p:cNvPicPr>
            <a:picLocks noChangeAspect="1"/>
          </p:cNvPicPr>
          <p:nvPr/>
        </p:nvPicPr>
        <p:blipFill>
          <a:blip r:embed="rId2"/>
          <a:stretch>
            <a:fillRect/>
          </a:stretch>
        </p:blipFill>
        <p:spPr>
          <a:xfrm>
            <a:off x="366472" y="1620995"/>
            <a:ext cx="4534302" cy="4506312"/>
          </a:xfrm>
          <a:prstGeom prst="rect">
            <a:avLst/>
          </a:prstGeom>
        </p:spPr>
      </p:pic>
      <p:pic>
        <p:nvPicPr>
          <p:cNvPr id="3" name="Picture 2">
            <a:extLst>
              <a:ext uri="{FF2B5EF4-FFF2-40B4-BE49-F238E27FC236}">
                <a16:creationId xmlns:a16="http://schemas.microsoft.com/office/drawing/2014/main" id="{B03E7B12-8B10-D142-84DC-50BB1E34BC45}"/>
              </a:ext>
            </a:extLst>
          </p:cNvPr>
          <p:cNvPicPr>
            <a:picLocks noChangeAspect="1"/>
          </p:cNvPicPr>
          <p:nvPr/>
        </p:nvPicPr>
        <p:blipFill>
          <a:blip r:embed="rId3"/>
          <a:stretch>
            <a:fillRect/>
          </a:stretch>
        </p:blipFill>
        <p:spPr>
          <a:xfrm>
            <a:off x="5042230" y="1744285"/>
            <a:ext cx="7011976" cy="4183904"/>
          </a:xfrm>
          <a:prstGeom prst="rect">
            <a:avLst/>
          </a:prstGeom>
        </p:spPr>
      </p:pic>
      <p:sp>
        <p:nvSpPr>
          <p:cNvPr id="4" name="TextBox 3">
            <a:extLst>
              <a:ext uri="{FF2B5EF4-FFF2-40B4-BE49-F238E27FC236}">
                <a16:creationId xmlns:a16="http://schemas.microsoft.com/office/drawing/2014/main" id="{8305D93A-36D5-E542-877E-6272BBCF0B97}"/>
              </a:ext>
            </a:extLst>
          </p:cNvPr>
          <p:cNvSpPr txBox="1"/>
          <p:nvPr/>
        </p:nvSpPr>
        <p:spPr>
          <a:xfrm>
            <a:off x="8050745" y="6004880"/>
            <a:ext cx="1719979"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Source: Freightos</a:t>
            </a:r>
          </a:p>
        </p:txBody>
      </p:sp>
      <p:sp>
        <p:nvSpPr>
          <p:cNvPr id="2" name="TextBox 1">
            <a:extLst>
              <a:ext uri="{FF2B5EF4-FFF2-40B4-BE49-F238E27FC236}">
                <a16:creationId xmlns:a16="http://schemas.microsoft.com/office/drawing/2014/main" id="{0B743F40-6021-2D4D-87F6-7B1D6380DAA0}"/>
              </a:ext>
            </a:extLst>
          </p:cNvPr>
          <p:cNvSpPr txBox="1"/>
          <p:nvPr/>
        </p:nvSpPr>
        <p:spPr>
          <a:xfrm>
            <a:off x="243181" y="6312657"/>
            <a:ext cx="811033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the height of the crisis, accounted for 50% of inflation</a:t>
            </a:r>
          </a:p>
        </p:txBody>
      </p:sp>
      <p:sp>
        <p:nvSpPr>
          <p:cNvPr id="6" name="Title 1">
            <a:extLst>
              <a:ext uri="{FF2B5EF4-FFF2-40B4-BE49-F238E27FC236}">
                <a16:creationId xmlns:a16="http://schemas.microsoft.com/office/drawing/2014/main" id="{6BCA9BE4-1E91-384B-A3CC-21718011075F}"/>
              </a:ext>
            </a:extLst>
          </p:cNvPr>
          <p:cNvSpPr>
            <a:spLocks noGrp="1"/>
          </p:cNvSpPr>
          <p:nvPr>
            <p:ph type="title"/>
          </p:nvPr>
        </p:nvSpPr>
        <p:spPr>
          <a:xfrm>
            <a:off x="366472" y="141543"/>
            <a:ext cx="10515600" cy="1325563"/>
          </a:xfrm>
        </p:spPr>
        <p:txBody>
          <a:bodyPr/>
          <a:lstStyle/>
          <a:p>
            <a:r>
              <a:rPr lang="en-US" dirty="0">
                <a:latin typeface="Times New Roman" panose="02020603050405020304" pitchFamily="18" charset="0"/>
                <a:cs typeface="Times New Roman" panose="02020603050405020304" pitchFamily="18" charset="0"/>
              </a:rPr>
              <a:t>ii) COST-PUSH INFLATION</a:t>
            </a:r>
          </a:p>
        </p:txBody>
      </p:sp>
    </p:spTree>
    <p:extLst>
      <p:ext uri="{BB962C8B-B14F-4D97-AF65-F5344CB8AC3E}">
        <p14:creationId xmlns:p14="http://schemas.microsoft.com/office/powerpoint/2010/main" val="2015008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17C010-161B-BE4A-A076-EB7661787DD9}"/>
              </a:ext>
            </a:extLst>
          </p:cNvPr>
          <p:cNvPicPr>
            <a:picLocks noGrp="1" noChangeAspect="1"/>
          </p:cNvPicPr>
          <p:nvPr>
            <p:ph idx="1"/>
          </p:nvPr>
        </p:nvPicPr>
        <p:blipFill>
          <a:blip r:embed="rId2"/>
          <a:stretch>
            <a:fillRect/>
          </a:stretch>
        </p:blipFill>
        <p:spPr>
          <a:xfrm>
            <a:off x="150091" y="1298714"/>
            <a:ext cx="8189844" cy="5065444"/>
          </a:xfrm>
        </p:spPr>
      </p:pic>
      <p:sp>
        <p:nvSpPr>
          <p:cNvPr id="2" name="TextBox 1">
            <a:extLst>
              <a:ext uri="{FF2B5EF4-FFF2-40B4-BE49-F238E27FC236}">
                <a16:creationId xmlns:a16="http://schemas.microsoft.com/office/drawing/2014/main" id="{5EC3B680-89AF-3A42-9D18-2BF5C838AFC7}"/>
              </a:ext>
            </a:extLst>
          </p:cNvPr>
          <p:cNvSpPr txBox="1"/>
          <p:nvPr/>
        </p:nvSpPr>
        <p:spPr>
          <a:xfrm>
            <a:off x="8401878" y="1298714"/>
            <a:ext cx="3631097" cy="3477875"/>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Higher profit margins as a source of inflation:</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Josh Bivens (US)</a:t>
            </a:r>
          </a:p>
          <a:p>
            <a:r>
              <a:rPr lang="en-US" sz="2200" dirty="0">
                <a:latin typeface="Times New Roman" panose="02020603050405020304" pitchFamily="18" charset="0"/>
                <a:cs typeface="Times New Roman" panose="02020603050405020304" pitchFamily="18" charset="0"/>
              </a:rPr>
              <a:t>David MacDonald (Canada)</a:t>
            </a:r>
          </a:p>
          <a:p>
            <a:r>
              <a:rPr lang="en-US" sz="2200" dirty="0">
                <a:latin typeface="Times New Roman" panose="02020603050405020304" pitchFamily="18" charset="0"/>
                <a:cs typeface="Times New Roman" panose="02020603050405020304" pitchFamily="18" charset="0"/>
              </a:rPr>
              <a:t>Jim Stanford (Australia)</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For Gabriel Zucman, post-tax corporate profits % of GDP at a record high</a:t>
            </a:r>
          </a:p>
        </p:txBody>
      </p:sp>
      <p:sp>
        <p:nvSpPr>
          <p:cNvPr id="4" name="Title 1">
            <a:extLst>
              <a:ext uri="{FF2B5EF4-FFF2-40B4-BE49-F238E27FC236}">
                <a16:creationId xmlns:a16="http://schemas.microsoft.com/office/drawing/2014/main" id="{4738672E-2125-B542-B9DF-91430107AA07}"/>
              </a:ext>
            </a:extLst>
          </p:cNvPr>
          <p:cNvSpPr>
            <a:spLocks noGrp="1"/>
          </p:cNvSpPr>
          <p:nvPr>
            <p:ph type="title"/>
          </p:nvPr>
        </p:nvSpPr>
        <p:spPr>
          <a:xfrm>
            <a:off x="725185" y="77448"/>
            <a:ext cx="10515600" cy="1325563"/>
          </a:xfrm>
        </p:spPr>
        <p:txBody>
          <a:bodyPr/>
          <a:lstStyle/>
          <a:p>
            <a:r>
              <a:rPr lang="en-US" dirty="0">
                <a:latin typeface="Times New Roman" panose="02020603050405020304" pitchFamily="18" charset="0"/>
                <a:cs typeface="Times New Roman" panose="02020603050405020304" pitchFamily="18" charset="0"/>
              </a:rPr>
              <a:t>PROFIT INFLATION</a:t>
            </a:r>
          </a:p>
        </p:txBody>
      </p:sp>
    </p:spTree>
    <p:extLst>
      <p:ext uri="{BB962C8B-B14F-4D97-AF65-F5344CB8AC3E}">
        <p14:creationId xmlns:p14="http://schemas.microsoft.com/office/powerpoint/2010/main" val="2428353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DFCFC9-CCF2-B741-B5E8-AEB7CF4D2117}"/>
              </a:ext>
            </a:extLst>
          </p:cNvPr>
          <p:cNvSpPr>
            <a:spLocks noGrp="1"/>
          </p:cNvSpPr>
          <p:nvPr>
            <p:ph idx="1"/>
          </p:nvPr>
        </p:nvSpPr>
        <p:spPr>
          <a:xfrm>
            <a:off x="498540" y="6096073"/>
            <a:ext cx="4298674" cy="967410"/>
          </a:xfrm>
        </p:spPr>
        <p:txBody>
          <a:bodyPr>
            <a:normAutofit/>
          </a:bodyPr>
          <a:lstStyle/>
          <a:p>
            <a:pPr marL="0" indent="0">
              <a:lnSpc>
                <a:spcPct val="100000"/>
              </a:lnSpc>
              <a:spcBef>
                <a:spcPts val="0"/>
              </a:spcBef>
              <a:buNone/>
            </a:pPr>
            <a:r>
              <a:rPr lang="en-US" sz="1200" dirty="0">
                <a:latin typeface="Times New Roman" panose="02020603050405020304" pitchFamily="18" charset="0"/>
                <a:cs typeface="Times New Roman" panose="02020603050405020304" pitchFamily="18" charset="0"/>
              </a:rPr>
              <a:t>Source: David MacDonald</a:t>
            </a:r>
          </a:p>
          <a:p>
            <a:pPr marL="0" indent="0">
              <a:lnSpc>
                <a:spcPct val="100000"/>
              </a:lnSpc>
              <a:spcBef>
                <a:spcPts val="0"/>
              </a:spcBef>
              <a:buNone/>
            </a:pPr>
            <a:r>
              <a:rPr lang="en-US" sz="1200" dirty="0">
                <a:latin typeface="Times New Roman" panose="02020603050405020304" pitchFamily="18" charset="0"/>
                <a:cs typeface="Times New Roman" panose="02020603050405020304" pitchFamily="18" charset="0"/>
              </a:rPr>
              <a:t>Canadian Centre for Policy Alternatives</a:t>
            </a:r>
          </a:p>
          <a:p>
            <a:pPr marL="0" indent="0">
              <a:lnSpc>
                <a:spcPct val="100000"/>
              </a:lnSpc>
              <a:spcBef>
                <a:spcPts val="0"/>
              </a:spcBef>
              <a:buNone/>
            </a:pPr>
            <a:r>
              <a:rPr lang="en-US" sz="1200" dirty="0">
                <a:latin typeface="Times New Roman" panose="02020603050405020304" pitchFamily="18" charset="0"/>
                <a:cs typeface="Times New Roman" panose="02020603050405020304" pitchFamily="18" charset="0"/>
              </a:rPr>
              <a:t>“</a:t>
            </a:r>
            <a:r>
              <a:rPr lang="en-US" sz="1200" i="1" dirty="0">
                <a:latin typeface="Times New Roman" panose="02020603050405020304" pitchFamily="18" charset="0"/>
                <a:cs typeface="Times New Roman" panose="02020603050405020304" pitchFamily="18" charset="0"/>
              </a:rPr>
              <a:t>Where are your Inflation Dollars Going?”</a:t>
            </a:r>
          </a:p>
        </p:txBody>
      </p:sp>
      <p:pic>
        <p:nvPicPr>
          <p:cNvPr id="5" name="Picture 4">
            <a:extLst>
              <a:ext uri="{FF2B5EF4-FFF2-40B4-BE49-F238E27FC236}">
                <a16:creationId xmlns:a16="http://schemas.microsoft.com/office/drawing/2014/main" id="{8DB1EB04-B1F3-974B-8AB8-2E1A0A3DFEA5}"/>
              </a:ext>
            </a:extLst>
          </p:cNvPr>
          <p:cNvPicPr>
            <a:picLocks noChangeAspect="1"/>
          </p:cNvPicPr>
          <p:nvPr/>
        </p:nvPicPr>
        <p:blipFill>
          <a:blip r:embed="rId2"/>
          <a:stretch>
            <a:fillRect/>
          </a:stretch>
        </p:blipFill>
        <p:spPr>
          <a:xfrm>
            <a:off x="579673" y="1364952"/>
            <a:ext cx="7588282" cy="4731121"/>
          </a:xfrm>
          <a:prstGeom prst="rect">
            <a:avLst/>
          </a:prstGeom>
        </p:spPr>
      </p:pic>
      <p:sp>
        <p:nvSpPr>
          <p:cNvPr id="2" name="TextBox 1">
            <a:extLst>
              <a:ext uri="{FF2B5EF4-FFF2-40B4-BE49-F238E27FC236}">
                <a16:creationId xmlns:a16="http://schemas.microsoft.com/office/drawing/2014/main" id="{9B0DD8AC-637C-4948-8BB6-CCA245FB773B}"/>
              </a:ext>
            </a:extLst>
          </p:cNvPr>
          <p:cNvSpPr txBox="1"/>
          <p:nvPr/>
        </p:nvSpPr>
        <p:spPr>
          <a:xfrm>
            <a:off x="8607806" y="1483743"/>
            <a:ext cx="3392409" cy="4493538"/>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According to Jim Stanford, without excess profits, inflation would be half what it is now; within the RBA’s (Australia) inflation target band.</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On March 2, 2023, an internet Yahoo poll (not scientific) found 86% of respondents think grocery stores and hiking prices more than they should</a:t>
            </a:r>
          </a:p>
        </p:txBody>
      </p:sp>
      <p:sp>
        <p:nvSpPr>
          <p:cNvPr id="6" name="Title 1">
            <a:extLst>
              <a:ext uri="{FF2B5EF4-FFF2-40B4-BE49-F238E27FC236}">
                <a16:creationId xmlns:a16="http://schemas.microsoft.com/office/drawing/2014/main" id="{58F44328-8A9A-2743-929B-BAB3C73D51B5}"/>
              </a:ext>
            </a:extLst>
          </p:cNvPr>
          <p:cNvSpPr>
            <a:spLocks noGrp="1"/>
          </p:cNvSpPr>
          <p:nvPr>
            <p:ph type="title"/>
          </p:nvPr>
        </p:nvSpPr>
        <p:spPr>
          <a:xfrm>
            <a:off x="579673" y="46513"/>
            <a:ext cx="10515600" cy="1325563"/>
          </a:xfrm>
        </p:spPr>
        <p:txBody>
          <a:bodyPr/>
          <a:lstStyle/>
          <a:p>
            <a:r>
              <a:rPr lang="en-US" dirty="0">
                <a:latin typeface="Times New Roman" panose="02020603050405020304" pitchFamily="18" charset="0"/>
                <a:cs typeface="Times New Roman" panose="02020603050405020304" pitchFamily="18" charset="0"/>
              </a:rPr>
              <a:t>PROFIT INFLATION</a:t>
            </a:r>
          </a:p>
        </p:txBody>
      </p:sp>
    </p:spTree>
    <p:extLst>
      <p:ext uri="{BB962C8B-B14F-4D97-AF65-F5344CB8AC3E}">
        <p14:creationId xmlns:p14="http://schemas.microsoft.com/office/powerpoint/2010/main" val="1651832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BB88-AA66-DA4C-9BB2-A950094741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PROFIT INFLATION</a:t>
            </a:r>
          </a:p>
        </p:txBody>
      </p:sp>
      <p:sp>
        <p:nvSpPr>
          <p:cNvPr id="3" name="Content Placeholder 2">
            <a:extLst>
              <a:ext uri="{FF2B5EF4-FFF2-40B4-BE49-F238E27FC236}">
                <a16:creationId xmlns:a16="http://schemas.microsoft.com/office/drawing/2014/main" id="{DFB9325E-78D7-4542-879B-42DB2CFE780C}"/>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Increasingly, empirical evidence seems to be confirming this trend.  For instance, according to </a:t>
            </a:r>
            <a:r>
              <a:rPr lang="en-CA" dirty="0">
                <a:latin typeface="Times New Roman" panose="02020603050405020304" pitchFamily="18" charset="0"/>
                <a:cs typeface="Times New Roman" panose="02020603050405020304" pitchFamily="18" charset="0"/>
              </a:rPr>
              <a:t>Paul Donovan, chief economist at UBS Global Wealth Management:</a:t>
            </a:r>
            <a:r>
              <a:rPr lang="en-US" dirty="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"It's clear that profit expansion has played a larger role in the European inflation story in the last six months or so.”</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A news story by Francesco </a:t>
            </a:r>
            <a:r>
              <a:rPr lang="en-CA" dirty="0" err="1">
                <a:latin typeface="Times New Roman" panose="02020603050405020304" pitchFamily="18" charset="0"/>
                <a:cs typeface="Times New Roman" panose="02020603050405020304" pitchFamily="18" charset="0"/>
              </a:rPr>
              <a:t>Canepa</a:t>
            </a:r>
            <a:r>
              <a:rPr lang="en-CA" dirty="0">
                <a:latin typeface="Times New Roman" panose="02020603050405020304" pitchFamily="18" charset="0"/>
                <a:cs typeface="Times New Roman" panose="02020603050405020304" pitchFamily="18" charset="0"/>
              </a:rPr>
              <a:t> (March, 2, 2023; Reuters), </a:t>
            </a:r>
            <a:r>
              <a:rPr lang="en-CA" dirty="0" err="1">
                <a:latin typeface="Times New Roman" panose="02020603050405020304" pitchFamily="18" charset="0"/>
                <a:cs typeface="Times New Roman" panose="02020603050405020304" pitchFamily="18" charset="0"/>
              </a:rPr>
              <a:t>cl;aims</a:t>
            </a:r>
            <a:r>
              <a:rPr lang="en-CA" dirty="0">
                <a:latin typeface="Times New Roman" panose="02020603050405020304" pitchFamily="18" charset="0"/>
                <a:cs typeface="Times New Roman" panose="02020603050405020304" pitchFamily="18" charset="0"/>
              </a:rPr>
              <a:t> that the ECB recently discussed this matter: “Huddled in a retreat in a remote Arctic village, European Central Bank policymakers faced up last week to some cold hard facts: companies are profiting from high inflation while workers and consumers foot the bill.”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025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CBD5-37AB-AF4E-AC16-4FA1600B3EE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 I</a:t>
            </a:r>
          </a:p>
        </p:txBody>
      </p:sp>
      <p:sp>
        <p:nvSpPr>
          <p:cNvPr id="3" name="Content Placeholder 2">
            <a:extLst>
              <a:ext uri="{FF2B5EF4-FFF2-40B4-BE49-F238E27FC236}">
                <a16:creationId xmlns:a16="http://schemas.microsoft.com/office/drawing/2014/main" id="{AA21E2B2-071A-364C-BDD0-3D538DE59B26}"/>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If inflation is coming down, unrelated to central bank policy; was this aggressive policy necessary?</a:t>
            </a:r>
          </a:p>
          <a:p>
            <a:r>
              <a:rPr lang="en-US" dirty="0">
                <a:latin typeface="Times New Roman" panose="02020603050405020304" pitchFamily="18" charset="0"/>
                <a:cs typeface="Times New Roman" panose="02020603050405020304" pitchFamily="18" charset="0"/>
              </a:rPr>
              <a:t>Is this a case of “immaculate disinflation?”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On another note: income distribution: banks are making record profits from higher rates on loans, but also from increased interest on settlement </a:t>
            </a:r>
            <a:r>
              <a:rPr lang="en-US" dirty="0" err="1">
                <a:latin typeface="Times New Roman" panose="02020603050405020304" pitchFamily="18" charset="0"/>
                <a:cs typeface="Times New Roman" panose="02020603050405020304" pitchFamily="18" charset="0"/>
              </a:rPr>
              <a:t>banalces</a:t>
            </a:r>
            <a:r>
              <a:rPr lang="en-US" dirty="0">
                <a:latin typeface="Times New Roman" panose="02020603050405020304" pitchFamily="18" charset="0"/>
                <a:cs typeface="Times New Roman" panose="02020603050405020304" pitchFamily="18" charset="0"/>
              </a:rPr>
              <a:t> as a result of QE</a:t>
            </a:r>
          </a:p>
        </p:txBody>
      </p:sp>
    </p:spTree>
    <p:extLst>
      <p:ext uri="{BB962C8B-B14F-4D97-AF65-F5344CB8AC3E}">
        <p14:creationId xmlns:p14="http://schemas.microsoft.com/office/powerpoint/2010/main" val="3310638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1DC2-26FA-E945-B5E0-0F86064D8EB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 I</a:t>
            </a:r>
          </a:p>
        </p:txBody>
      </p:sp>
      <p:sp>
        <p:nvSpPr>
          <p:cNvPr id="3" name="Content Placeholder 2">
            <a:extLst>
              <a:ext uri="{FF2B5EF4-FFF2-40B4-BE49-F238E27FC236}">
                <a16:creationId xmlns:a16="http://schemas.microsoft.com/office/drawing/2014/main" id="{33BA8F9F-CDC3-564A-AAA0-8BB0445B892D}"/>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Undoubtedly, interest rates were too low for too long (in the absence of proper regulations, it contributed to MASSIVE wealth creation (remember: “there are always winner and losers”);</a:t>
            </a:r>
          </a:p>
          <a:p>
            <a:r>
              <a:rPr lang="en-US" dirty="0">
                <a:latin typeface="Times New Roman" panose="02020603050405020304" pitchFamily="18" charset="0"/>
                <a:cs typeface="Times New Roman" panose="02020603050405020304" pitchFamily="18" charset="0"/>
              </a:rPr>
              <a:t>What is the ‘proper’ level of interest rates? Difficult question to answer;</a:t>
            </a:r>
          </a:p>
          <a:p>
            <a:endParaRPr lang="en-US" dirty="0"/>
          </a:p>
        </p:txBody>
      </p:sp>
    </p:spTree>
    <p:extLst>
      <p:ext uri="{BB962C8B-B14F-4D97-AF65-F5344CB8AC3E}">
        <p14:creationId xmlns:p14="http://schemas.microsoft.com/office/powerpoint/2010/main" val="1756678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DCA8-9212-5D46-8393-1911DE1BEB4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iii) GIBSON’S PARADOX</a:t>
            </a:r>
          </a:p>
        </p:txBody>
      </p:sp>
      <p:sp>
        <p:nvSpPr>
          <p:cNvPr id="3" name="Content Placeholder 2">
            <a:extLst>
              <a:ext uri="{FF2B5EF4-FFF2-40B4-BE49-F238E27FC236}">
                <a16:creationId xmlns:a16="http://schemas.microsoft.com/office/drawing/2014/main" id="{77719609-7E3F-1941-B81A-7BBD2650009B}"/>
              </a:ext>
            </a:extLst>
          </p:cNvPr>
          <p:cNvSpPr>
            <a:spLocks noGrp="1"/>
          </p:cNvSpPr>
          <p:nvPr>
            <p:ph idx="1"/>
          </p:nvPr>
        </p:nvSpPr>
        <p:spPr/>
        <p:txBody>
          <a:bodyPr>
            <a:normAutofit fontScale="92500" lnSpcReduction="10000"/>
          </a:bodyPr>
          <a:lstStyle/>
          <a:p>
            <a:pPr marL="0" indent="0">
              <a:buNone/>
            </a:pPr>
            <a:r>
              <a:rPr lang="en-US" sz="2400" dirty="0">
                <a:effectLst/>
                <a:latin typeface="TimesNewRomanPSMT"/>
              </a:rPr>
              <a:t>ON A SIDE NOTE: Monetary austerity can LEAD TO inflation, not less</a:t>
            </a:r>
          </a:p>
          <a:p>
            <a:pPr marL="0" indent="0">
              <a:buNone/>
            </a:pPr>
            <a:endParaRPr lang="en-US" sz="2400" dirty="0">
              <a:effectLst/>
              <a:latin typeface="TimesNewRomanPSMT"/>
            </a:endParaRPr>
          </a:p>
          <a:p>
            <a:pPr marL="0" indent="0">
              <a:buNone/>
            </a:pPr>
            <a:r>
              <a:rPr lang="en-US" sz="2400" dirty="0">
                <a:effectLst/>
                <a:latin typeface="TimesNewRomanPSMT"/>
              </a:rPr>
              <a:t>“</a:t>
            </a:r>
            <a:r>
              <a:rPr lang="en-CA" sz="2400" dirty="0">
                <a:effectLst/>
                <a:latin typeface="TimesNewRomanPSMT"/>
              </a:rPr>
              <a:t>Kaldor (1982, p. 63) argued that ‘interest costs are passed on in higher prices in much the same way as wage costs.”</a:t>
            </a:r>
            <a:endParaRPr lang="en-CA" sz="2400" dirty="0"/>
          </a:p>
          <a:p>
            <a:pPr marL="0" indent="0">
              <a:buNone/>
            </a:pPr>
            <a:endParaRPr lang="en-US" sz="2400" dirty="0">
              <a:latin typeface="Times New Roman" panose="02020603050405020304" pitchFamily="18" charset="0"/>
              <a:cs typeface="Times New Roman" panose="02020603050405020304" pitchFamily="18" charset="0"/>
            </a:endParaRPr>
          </a:p>
          <a:p>
            <a:r>
              <a:rPr lang="en-CA" sz="2400" i="1" dirty="0">
                <a:effectLst/>
                <a:latin typeface="Times New Roman" panose="02020603050405020304" pitchFamily="18" charset="0"/>
                <a:ea typeface="Calibri" panose="020F0502020204030204" pitchFamily="34" charset="0"/>
                <a:cs typeface="Times New Roman" panose="02020603050405020304" pitchFamily="18" charset="0"/>
              </a:rPr>
              <a:t>An Inquiry into the Currency Principle</a:t>
            </a:r>
            <a:r>
              <a:rPr lang="en-CA" sz="2400" dirty="0">
                <a:effectLst/>
                <a:latin typeface="Times New Roman" panose="02020603050405020304" pitchFamily="18" charset="0"/>
                <a:ea typeface="Calibri" panose="020F0502020204030204" pitchFamily="34" charset="0"/>
                <a:cs typeface="Times New Roman" panose="02020603050405020304" pitchFamily="18" charset="0"/>
              </a:rPr>
              <a:t>, Thomas Tooke (1844) wrote the same thing:</a:t>
            </a:r>
          </a:p>
          <a:p>
            <a:endParaRPr lang="en-CA" sz="2400" dirty="0">
              <a:effectLst/>
              <a:latin typeface="Times New Roman" panose="02020603050405020304" pitchFamily="18" charset="0"/>
              <a:ea typeface="Calibri" panose="020F0502020204030204" pitchFamily="34" charset="0"/>
              <a:cs typeface="Times New Roman" panose="02020603050405020304" pitchFamily="18" charset="0"/>
            </a:endParaRPr>
          </a:p>
          <a:p>
            <a:pPr lvl="1"/>
            <a:r>
              <a:rPr lang="en-CA" sz="2000" dirty="0">
                <a:effectLst/>
                <a:latin typeface="Times New Roman" panose="02020603050405020304" pitchFamily="18" charset="0"/>
                <a:ea typeface="Calibri" panose="020F0502020204030204" pitchFamily="34" charset="0"/>
                <a:cs typeface="Times New Roman" panose="02020603050405020304" pitchFamily="18" charset="0"/>
              </a:rPr>
              <a:t>“A general reduction in the rate of interest is equivalent to or rather constitutes a diminution of the cost of production...the diminished cost of production hence arising would, by the competition of the producers, inevitably cause a fall of prices of all the articles into the cost of which the interest of money entered as an ingredient. And the presumption accordingly is, that the very reduced rate of interest which has prevailed within the last two years must have operated as one of the contributing causes of the great reduction of prices of some of our most important manufactures which has occurred coincidently with reduction in the rate of interest.”</a:t>
            </a:r>
          </a:p>
          <a:p>
            <a:endParaRPr lang="en-US" dirty="0"/>
          </a:p>
        </p:txBody>
      </p:sp>
    </p:spTree>
    <p:extLst>
      <p:ext uri="{BB962C8B-B14F-4D97-AF65-F5344CB8AC3E}">
        <p14:creationId xmlns:p14="http://schemas.microsoft.com/office/powerpoint/2010/main" val="281346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13B98-D6ED-6348-8F18-4993FB6E9BA2}"/>
              </a:ext>
            </a:extLst>
          </p:cNvPr>
          <p:cNvPicPr>
            <a:picLocks noChangeAspect="1"/>
          </p:cNvPicPr>
          <p:nvPr/>
        </p:nvPicPr>
        <p:blipFill>
          <a:blip r:embed="rId2"/>
          <a:stretch>
            <a:fillRect/>
          </a:stretch>
        </p:blipFill>
        <p:spPr>
          <a:xfrm>
            <a:off x="739296" y="1384675"/>
            <a:ext cx="10713408" cy="2305050"/>
          </a:xfrm>
          <a:prstGeom prst="rect">
            <a:avLst/>
          </a:prstGeom>
        </p:spPr>
      </p:pic>
      <p:sp>
        <p:nvSpPr>
          <p:cNvPr id="8" name="TextBox 7">
            <a:extLst>
              <a:ext uri="{FF2B5EF4-FFF2-40B4-BE49-F238E27FC236}">
                <a16:creationId xmlns:a16="http://schemas.microsoft.com/office/drawing/2014/main" id="{76BF7F02-B8C4-AB44-884D-083234D8E1BC}"/>
              </a:ext>
            </a:extLst>
          </p:cNvPr>
          <p:cNvSpPr txBox="1"/>
          <p:nvPr/>
        </p:nvSpPr>
        <p:spPr>
          <a:xfrm>
            <a:off x="4121425" y="3335782"/>
            <a:ext cx="5936974" cy="707886"/>
          </a:xfrm>
          <a:prstGeom prst="rect">
            <a:avLst/>
          </a:prstGeom>
          <a:noFill/>
        </p:spPr>
        <p:txBody>
          <a:bodyPr wrap="square" rtlCol="0">
            <a:spAutoFit/>
          </a:bodyPr>
          <a:lstStyle/>
          <a:p>
            <a:r>
              <a:rPr lang="en-US" sz="4000" dirty="0">
                <a:solidFill>
                  <a:srgbClr val="00B0F0"/>
                </a:solidFill>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LPROCHON</a:t>
            </a:r>
          </a:p>
        </p:txBody>
      </p:sp>
      <p:sp>
        <p:nvSpPr>
          <p:cNvPr id="9" name="TextBox 8">
            <a:extLst>
              <a:ext uri="{FF2B5EF4-FFF2-40B4-BE49-F238E27FC236}">
                <a16:creationId xmlns:a16="http://schemas.microsoft.com/office/drawing/2014/main" id="{7E705224-1203-3E47-9E31-8217398B55F8}"/>
              </a:ext>
            </a:extLst>
          </p:cNvPr>
          <p:cNvSpPr txBox="1"/>
          <p:nvPr/>
        </p:nvSpPr>
        <p:spPr>
          <a:xfrm>
            <a:off x="739296" y="4609780"/>
            <a:ext cx="10713408" cy="2062103"/>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Workshop on monetary policy and income distribution (September, 2022)</a:t>
            </a:r>
          </a:p>
          <a:p>
            <a:pPr algn="ctr"/>
            <a:r>
              <a:rPr lang="en-US" sz="2200" dirty="0">
                <a:latin typeface="Times New Roman" panose="02020603050405020304" pitchFamily="18" charset="0"/>
                <a:cs typeface="Times New Roman" panose="02020603050405020304" pitchFamily="18" charset="0"/>
              </a:rPr>
              <a:t>Book on central banking, monetary policy and income distribution (March, 2023)</a:t>
            </a:r>
          </a:p>
          <a:p>
            <a:pPr algn="ctr"/>
            <a:r>
              <a:rPr lang="en-US" sz="2200" dirty="0">
                <a:latin typeface="Times New Roman" panose="02020603050405020304" pitchFamily="18" charset="0"/>
                <a:cs typeface="Times New Roman" panose="02020603050405020304" pitchFamily="18" charset="0"/>
              </a:rPr>
              <a:t>Workshop on monetary policy and income distribution w/ Bank of Italy (March, 2023)</a:t>
            </a:r>
          </a:p>
          <a:p>
            <a:pPr algn="ctr"/>
            <a:r>
              <a:rPr lang="en-US" sz="2200" dirty="0">
                <a:latin typeface="Times New Roman" panose="02020603050405020304" pitchFamily="18" charset="0"/>
                <a:cs typeface="Times New Roman" panose="02020603050405020304" pitchFamily="18" charset="0"/>
              </a:rPr>
              <a:t>Two symposiums on monetary policy on (functional) income distribution in ROPE (2023-4)</a:t>
            </a:r>
          </a:p>
          <a:p>
            <a:pPr algn="ctr"/>
            <a:r>
              <a:rPr lang="en-US" sz="2200" dirty="0">
                <a:latin typeface="Times New Roman" panose="02020603050405020304" pitchFamily="18" charset="0"/>
                <a:cs typeface="Times New Roman" panose="02020603050405020304" pitchFamily="18" charset="0"/>
              </a:rPr>
              <a:t>Symposium on conflict inflation (October, 2023)</a:t>
            </a:r>
          </a:p>
          <a:p>
            <a:pPr marL="285750" indent="-285750">
              <a:buFontTx/>
              <a:buChar char="-"/>
            </a:pPr>
            <a:endParaRPr lang="en-US" dirty="0"/>
          </a:p>
        </p:txBody>
      </p:sp>
    </p:spTree>
    <p:extLst>
      <p:ext uri="{BB962C8B-B14F-4D97-AF65-F5344CB8AC3E}">
        <p14:creationId xmlns:p14="http://schemas.microsoft.com/office/powerpoint/2010/main" val="47843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402C-380F-C446-9DEB-0DD671C4482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III) GIBSON’S PARADOX</a:t>
            </a:r>
          </a:p>
        </p:txBody>
      </p:sp>
      <p:sp>
        <p:nvSpPr>
          <p:cNvPr id="3" name="Content Placeholder 2">
            <a:extLst>
              <a:ext uri="{FF2B5EF4-FFF2-40B4-BE49-F238E27FC236}">
                <a16:creationId xmlns:a16="http://schemas.microsoft.com/office/drawing/2014/main" id="{96A32F3D-9AF4-F741-81DA-07454AC5B36B}"/>
              </a:ext>
            </a:extLst>
          </p:cNvPr>
          <p:cNvSpPr>
            <a:spLocks noGrp="1"/>
          </p:cNvSpPr>
          <p:nvPr>
            <p:ph idx="1"/>
          </p:nvPr>
        </p:nvSpPr>
        <p:spPr/>
        <p:txBody>
          <a:bodyPr/>
          <a:lstStyle/>
          <a:p>
            <a:r>
              <a:rPr lang="en-US" sz="3000" dirty="0">
                <a:latin typeface="Times New Roman" panose="02020603050405020304" pitchFamily="18" charset="0"/>
                <a:cs typeface="Times New Roman" panose="02020603050405020304" pitchFamily="18" charset="0"/>
              </a:rPr>
              <a:t>John Kenneth Galbraith, </a:t>
            </a:r>
            <a:r>
              <a:rPr lang="en-US" sz="3000" i="1" dirty="0">
                <a:latin typeface="Times New Roman" panose="02020603050405020304" pitchFamily="18" charset="0"/>
                <a:cs typeface="Times New Roman" panose="02020603050405020304" pitchFamily="18" charset="0"/>
              </a:rPr>
              <a:t>The Affluent Society </a:t>
            </a:r>
            <a:r>
              <a:rPr lang="en-US" sz="3000" dirty="0">
                <a:latin typeface="Times New Roman" panose="02020603050405020304" pitchFamily="18" charset="0"/>
                <a:cs typeface="Times New Roman" panose="02020603050405020304" pitchFamily="18" charset="0"/>
              </a:rPr>
              <a:t>(1958):</a:t>
            </a:r>
          </a:p>
          <a:p>
            <a:endParaRPr lang="en-US" sz="3000" dirty="0">
              <a:latin typeface="Times New Roman" panose="02020603050405020304" pitchFamily="18" charset="0"/>
              <a:cs typeface="Times New Roman" panose="02020603050405020304" pitchFamily="18" charset="0"/>
            </a:endParaRPr>
          </a:p>
          <a:p>
            <a:pPr lvl="1"/>
            <a:r>
              <a:rPr lang="en-CA" sz="2600" dirty="0">
                <a:effectLst/>
                <a:latin typeface="Times New Roman" panose="02020603050405020304" pitchFamily="18" charset="0"/>
                <a:ea typeface="Times New Roman" panose="02020603050405020304" pitchFamily="18" charset="0"/>
                <a:cs typeface="Times New Roman" panose="02020603050405020304" pitchFamily="18" charset="0"/>
              </a:rPr>
              <a:t>“Business firms feel the impact of monetary policy initially in the form of a change in factor cost or availability—specifically, in the cost or availability of credit for capital. Large firms and those with substantial market power are able, as we have seen, to pass this cost increase along to customers”</a:t>
            </a:r>
            <a:r>
              <a:rPr lang="en-CA" sz="26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482994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D4514F-1125-2740-A6CD-C1ABC3A6B754}"/>
              </a:ext>
            </a:extLst>
          </p:cNvPr>
          <p:cNvPicPr>
            <a:picLocks noGrp="1" noChangeAspect="1"/>
          </p:cNvPicPr>
          <p:nvPr>
            <p:ph idx="1"/>
          </p:nvPr>
        </p:nvPicPr>
        <p:blipFill>
          <a:blip r:embed="rId2"/>
          <a:stretch>
            <a:fillRect/>
          </a:stretch>
        </p:blipFill>
        <p:spPr>
          <a:xfrm>
            <a:off x="672632" y="373787"/>
            <a:ext cx="10846735" cy="6110425"/>
          </a:xfrm>
        </p:spPr>
      </p:pic>
    </p:spTree>
    <p:extLst>
      <p:ext uri="{BB962C8B-B14F-4D97-AF65-F5344CB8AC3E}">
        <p14:creationId xmlns:p14="http://schemas.microsoft.com/office/powerpoint/2010/main" val="1917153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CBF2-3DFF-D84A-B96D-9AA398DAE9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III) GIBSON’S PARADOX</a:t>
            </a:r>
          </a:p>
        </p:txBody>
      </p:sp>
      <p:pic>
        <p:nvPicPr>
          <p:cNvPr id="5" name="Content Placeholder 4">
            <a:extLst>
              <a:ext uri="{FF2B5EF4-FFF2-40B4-BE49-F238E27FC236}">
                <a16:creationId xmlns:a16="http://schemas.microsoft.com/office/drawing/2014/main" id="{5EE7918F-7BD4-BF4C-ABC9-5985DEE3FFF3}"/>
              </a:ext>
            </a:extLst>
          </p:cNvPr>
          <p:cNvPicPr>
            <a:picLocks noGrp="1" noChangeAspect="1"/>
          </p:cNvPicPr>
          <p:nvPr>
            <p:ph idx="1"/>
          </p:nvPr>
        </p:nvPicPr>
        <p:blipFill>
          <a:blip r:embed="rId2"/>
          <a:stretch>
            <a:fillRect/>
          </a:stretch>
        </p:blipFill>
        <p:spPr>
          <a:xfrm>
            <a:off x="2186609" y="1516120"/>
            <a:ext cx="8150087" cy="5180955"/>
          </a:xfrm>
        </p:spPr>
      </p:pic>
    </p:spTree>
    <p:extLst>
      <p:ext uri="{BB962C8B-B14F-4D97-AF65-F5344CB8AC3E}">
        <p14:creationId xmlns:p14="http://schemas.microsoft.com/office/powerpoint/2010/main" val="1678553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D78E-E4B4-2447-B03C-B759723562C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CONCLUSION II</a:t>
            </a:r>
          </a:p>
        </p:txBody>
      </p:sp>
      <p:sp>
        <p:nvSpPr>
          <p:cNvPr id="3" name="Content Placeholder 2">
            <a:extLst>
              <a:ext uri="{FF2B5EF4-FFF2-40B4-BE49-F238E27FC236}">
                <a16:creationId xmlns:a16="http://schemas.microsoft.com/office/drawing/2014/main" id="{8839557F-BF53-D94F-A476-F50413C9C78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While most inflation is cost-push, I am somewhat uncomfortable with this approach as it can easily lead to blaming workers (unions) with higher inflation; </a:t>
            </a:r>
          </a:p>
          <a:p>
            <a:r>
              <a:rPr lang="en-US" dirty="0">
                <a:latin typeface="Times New Roman" panose="02020603050405020304" pitchFamily="18" charset="0"/>
                <a:cs typeface="Times New Roman" panose="02020603050405020304" pitchFamily="18" charset="0"/>
              </a:rPr>
              <a:t>There is some history in PK economics on this (Robinson, for instance);</a:t>
            </a:r>
          </a:p>
          <a:p>
            <a:r>
              <a:rPr lang="en-US" dirty="0">
                <a:latin typeface="Times New Roman" panose="02020603050405020304" pitchFamily="18" charset="0"/>
                <a:cs typeface="Times New Roman" panose="02020603050405020304" pitchFamily="18" charset="0"/>
              </a:rPr>
              <a:t>That’s why I prefer to refer to inflation as conflict drive as it can open the door to not just wage-price inflation but also to profit-price inflation;</a:t>
            </a:r>
          </a:p>
        </p:txBody>
      </p:sp>
    </p:spTree>
    <p:extLst>
      <p:ext uri="{BB962C8B-B14F-4D97-AF65-F5344CB8AC3E}">
        <p14:creationId xmlns:p14="http://schemas.microsoft.com/office/powerpoint/2010/main" val="637141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5A35-420E-C744-B4EB-AF4ABE05724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CONFLICT INFLATION</a:t>
            </a:r>
          </a:p>
        </p:txBody>
      </p:sp>
      <p:sp>
        <p:nvSpPr>
          <p:cNvPr id="3" name="Content Placeholder 2">
            <a:extLst>
              <a:ext uri="{FF2B5EF4-FFF2-40B4-BE49-F238E27FC236}">
                <a16:creationId xmlns:a16="http://schemas.microsoft.com/office/drawing/2014/main" id="{FB84258D-F943-A149-A33B-7B47EEA2778A}"/>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Inflation is always and everywhere a conflict phenomenon, both at the national and international levels;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also need to redefine conflict in light of ‘financialized capitalism’</a:t>
            </a:r>
          </a:p>
          <a:p>
            <a:r>
              <a:rPr lang="en-US" dirty="0">
                <a:latin typeface="Times New Roman" panose="02020603050405020304" pitchFamily="18" charset="0"/>
                <a:cs typeface="Times New Roman" panose="02020603050405020304" pitchFamily="18" charset="0"/>
              </a:rPr>
              <a:t>Maybe there is no wage pressure (wage-price inflation), but there is still conflict (profit-price inflation)</a:t>
            </a:r>
          </a:p>
          <a:p>
            <a:r>
              <a:rPr lang="en-US" dirty="0">
                <a:latin typeface="Times New Roman" panose="02020603050405020304" pitchFamily="18" charset="0"/>
                <a:cs typeface="Times New Roman" panose="02020603050405020304" pitchFamily="18" charset="0"/>
              </a:rPr>
              <a:t>Workers only play catch up … they don’t lead the charge for higher wages; firms initiate the conflict by targeting a profit share/higher prices;</a:t>
            </a:r>
          </a:p>
        </p:txBody>
      </p:sp>
    </p:spTree>
    <p:extLst>
      <p:ext uri="{BB962C8B-B14F-4D97-AF65-F5344CB8AC3E}">
        <p14:creationId xmlns:p14="http://schemas.microsoft.com/office/powerpoint/2010/main" val="486716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4F10-C550-F548-8B95-58B8941EE035}"/>
              </a:ext>
            </a:extLst>
          </p:cNvPr>
          <p:cNvSpPr>
            <a:spLocks noGrp="1"/>
          </p:cNvSpPr>
          <p:nvPr>
            <p:ph type="title"/>
          </p:nvPr>
        </p:nvSpPr>
        <p:spPr>
          <a:xfrm>
            <a:off x="159026" y="365125"/>
            <a:ext cx="12032974" cy="1325563"/>
          </a:xfrm>
        </p:spPr>
        <p:txBody>
          <a:bodyPr>
            <a:normAutofit/>
          </a:bodyPr>
          <a:lstStyle/>
          <a:p>
            <a:r>
              <a:rPr lang="en-US" sz="4000" dirty="0">
                <a:latin typeface="Times New Roman" panose="02020603050405020304" pitchFamily="18" charset="0"/>
                <a:cs typeface="Times New Roman" panose="02020603050405020304" pitchFamily="18" charset="0"/>
              </a:rPr>
              <a:t>MONETARY POLICY AND THE INHERENT BIASES</a:t>
            </a:r>
          </a:p>
        </p:txBody>
      </p:sp>
      <p:sp>
        <p:nvSpPr>
          <p:cNvPr id="3" name="Content Placeholder 2">
            <a:extLst>
              <a:ext uri="{FF2B5EF4-FFF2-40B4-BE49-F238E27FC236}">
                <a16:creationId xmlns:a16="http://schemas.microsoft.com/office/drawing/2014/main" id="{5EA27D12-1FCC-9841-AA3A-D637A6C8E5A8}"/>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It’s about income distribution, both personal and functional</a:t>
            </a:r>
          </a:p>
          <a:p>
            <a:pPr lvl="1"/>
            <a:r>
              <a:rPr lang="en-US" dirty="0">
                <a:latin typeface="Times New Roman" panose="02020603050405020304" pitchFamily="18" charset="0"/>
                <a:cs typeface="Times New Roman" panose="02020603050405020304" pitchFamily="18" charset="0"/>
              </a:rPr>
              <a:t>Implications for monetary policy;</a:t>
            </a:r>
          </a:p>
          <a:p>
            <a:pPr lvl="1"/>
            <a:r>
              <a:rPr lang="en-US" dirty="0">
                <a:latin typeface="Times New Roman" panose="02020603050405020304" pitchFamily="18" charset="0"/>
                <a:cs typeface="Times New Roman" panose="02020603050405020304" pitchFamily="18" charset="0"/>
              </a:rPr>
              <a:t>Rejection of fine-tuning as ineffective)</a:t>
            </a:r>
          </a:p>
          <a:p>
            <a:pPr lvl="1"/>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Lavoie (1996, p. 537):</a:t>
            </a:r>
          </a:p>
          <a:p>
            <a:pPr lvl="1"/>
            <a:r>
              <a:rPr lang="en-US" dirty="0">
                <a:latin typeface="Times New Roman" panose="02020603050405020304" pitchFamily="18" charset="0"/>
                <a:cs typeface="Times New Roman" panose="02020603050405020304" pitchFamily="18" charset="0"/>
              </a:rPr>
              <a:t>“It then becomes clear that monetary policy should not so much be designed to control the level of activity, but rather to find the level of interest rates that will be proper for the economy from a distribution point of view.  The aim of such a policy should be to minimize conflict over the income shares, in the hope of simultaneously keeping inflation low and activity high.”</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78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3E2C1A7-FF1F-1047-A45B-FEE50C048130}"/>
              </a:ext>
            </a:extLst>
          </p:cNvPr>
          <p:cNvPicPr>
            <a:picLocks noGrp="1" noChangeAspect="1"/>
          </p:cNvPicPr>
          <p:nvPr>
            <p:ph idx="1"/>
          </p:nvPr>
        </p:nvPicPr>
        <p:blipFill>
          <a:blip r:embed="rId2"/>
          <a:stretch>
            <a:fillRect/>
          </a:stretch>
        </p:blipFill>
        <p:spPr>
          <a:xfrm>
            <a:off x="314602" y="391778"/>
            <a:ext cx="8630615" cy="6074444"/>
          </a:xfrm>
        </p:spPr>
      </p:pic>
      <p:sp>
        <p:nvSpPr>
          <p:cNvPr id="8" name="TextBox 7">
            <a:extLst>
              <a:ext uri="{FF2B5EF4-FFF2-40B4-BE49-F238E27FC236}">
                <a16:creationId xmlns:a16="http://schemas.microsoft.com/office/drawing/2014/main" id="{8C1D1467-9C4D-BA44-927D-258970971CD4}"/>
              </a:ext>
            </a:extLst>
          </p:cNvPr>
          <p:cNvSpPr txBox="1"/>
          <p:nvPr/>
        </p:nvSpPr>
        <p:spPr>
          <a:xfrm>
            <a:off x="9528313" y="515996"/>
            <a:ext cx="2239617" cy="646331"/>
          </a:xfrm>
          <a:prstGeom prst="rect">
            <a:avLst/>
          </a:prstGeom>
          <a:noFill/>
        </p:spPr>
        <p:txBody>
          <a:bodyPr wrap="square" rtlCol="0">
            <a:spAutoFit/>
          </a:bodyPr>
          <a:lstStyle/>
          <a:p>
            <a:r>
              <a:rPr lang="en-US" dirty="0"/>
              <a:t>From a forthcoming paper</a:t>
            </a:r>
          </a:p>
        </p:txBody>
      </p:sp>
    </p:spTree>
    <p:extLst>
      <p:ext uri="{BB962C8B-B14F-4D97-AF65-F5344CB8AC3E}">
        <p14:creationId xmlns:p14="http://schemas.microsoft.com/office/powerpoint/2010/main" val="2794006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3886-9B16-D847-B070-91BAC6C602E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 CONCLUSION</a:t>
            </a:r>
          </a:p>
        </p:txBody>
      </p:sp>
      <p:sp>
        <p:nvSpPr>
          <p:cNvPr id="3" name="Content Placeholder 2">
            <a:extLst>
              <a:ext uri="{FF2B5EF4-FFF2-40B4-BE49-F238E27FC236}">
                <a16:creationId xmlns:a16="http://schemas.microsoft.com/office/drawing/2014/main" id="{7830DC17-B5BB-9C4E-A374-5829D07678FD}"/>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Monetary policy is about income distribution: a central focus of my work with Sylvio Kappes;</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class bias                             gender-bias                        climate-bias)</a:t>
            </a:r>
          </a:p>
        </p:txBody>
      </p:sp>
      <p:pic>
        <p:nvPicPr>
          <p:cNvPr id="5" name="Picture 4">
            <a:extLst>
              <a:ext uri="{FF2B5EF4-FFF2-40B4-BE49-F238E27FC236}">
                <a16:creationId xmlns:a16="http://schemas.microsoft.com/office/drawing/2014/main" id="{B4CF0E1E-103D-5F49-871B-9DAC5B58D71B}"/>
              </a:ext>
            </a:extLst>
          </p:cNvPr>
          <p:cNvPicPr>
            <a:picLocks noChangeAspect="1"/>
          </p:cNvPicPr>
          <p:nvPr/>
        </p:nvPicPr>
        <p:blipFill>
          <a:blip r:embed="rId2"/>
          <a:stretch>
            <a:fillRect/>
          </a:stretch>
        </p:blipFill>
        <p:spPr>
          <a:xfrm>
            <a:off x="962714" y="3804062"/>
            <a:ext cx="1754339" cy="2688811"/>
          </a:xfrm>
          <a:prstGeom prst="rect">
            <a:avLst/>
          </a:prstGeom>
        </p:spPr>
      </p:pic>
      <p:pic>
        <p:nvPicPr>
          <p:cNvPr id="7" name="Picture 6">
            <a:extLst>
              <a:ext uri="{FF2B5EF4-FFF2-40B4-BE49-F238E27FC236}">
                <a16:creationId xmlns:a16="http://schemas.microsoft.com/office/drawing/2014/main" id="{5E8C2AD6-4D0A-2847-9060-64400DCE3A34}"/>
              </a:ext>
            </a:extLst>
          </p:cNvPr>
          <p:cNvPicPr>
            <a:picLocks noChangeAspect="1"/>
          </p:cNvPicPr>
          <p:nvPr/>
        </p:nvPicPr>
        <p:blipFill>
          <a:blip r:embed="rId3"/>
          <a:stretch>
            <a:fillRect/>
          </a:stretch>
        </p:blipFill>
        <p:spPr>
          <a:xfrm>
            <a:off x="8920024" y="3804064"/>
            <a:ext cx="1763629" cy="2688811"/>
          </a:xfrm>
          <a:prstGeom prst="rect">
            <a:avLst/>
          </a:prstGeom>
        </p:spPr>
      </p:pic>
      <p:pic>
        <p:nvPicPr>
          <p:cNvPr id="9" name="Picture 8">
            <a:extLst>
              <a:ext uri="{FF2B5EF4-FFF2-40B4-BE49-F238E27FC236}">
                <a16:creationId xmlns:a16="http://schemas.microsoft.com/office/drawing/2014/main" id="{50EAD784-B1AB-9A49-90A2-8363E3FC4731}"/>
              </a:ext>
            </a:extLst>
          </p:cNvPr>
          <p:cNvPicPr>
            <a:picLocks noChangeAspect="1"/>
          </p:cNvPicPr>
          <p:nvPr/>
        </p:nvPicPr>
        <p:blipFill>
          <a:blip r:embed="rId4"/>
          <a:stretch>
            <a:fillRect/>
          </a:stretch>
        </p:blipFill>
        <p:spPr>
          <a:xfrm>
            <a:off x="4936724" y="3804063"/>
            <a:ext cx="1763629" cy="2688811"/>
          </a:xfrm>
          <a:prstGeom prst="rect">
            <a:avLst/>
          </a:prstGeom>
        </p:spPr>
      </p:pic>
    </p:spTree>
    <p:extLst>
      <p:ext uri="{BB962C8B-B14F-4D97-AF65-F5344CB8AC3E}">
        <p14:creationId xmlns:p14="http://schemas.microsoft.com/office/powerpoint/2010/main" val="1590349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FA82-7740-0940-9343-D6FD93E6507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III CONCLUSION</a:t>
            </a:r>
          </a:p>
        </p:txBody>
      </p:sp>
      <p:sp>
        <p:nvSpPr>
          <p:cNvPr id="3" name="Content Placeholder 2">
            <a:extLst>
              <a:ext uri="{FF2B5EF4-FFF2-40B4-BE49-F238E27FC236}">
                <a16:creationId xmlns:a16="http://schemas.microsoft.com/office/drawing/2014/main" id="{FCC53CD5-C55B-F048-A566-5505B86EA3D3}"/>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Some thoughts on “immaculate disinflation”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Reduction of inflation without impacting unemployment (very soft landing)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But even if true, it does not mean that monetary policy does not impact workers:</a:t>
            </a:r>
          </a:p>
        </p:txBody>
      </p:sp>
    </p:spTree>
    <p:extLst>
      <p:ext uri="{BB962C8B-B14F-4D97-AF65-F5344CB8AC3E}">
        <p14:creationId xmlns:p14="http://schemas.microsoft.com/office/powerpoint/2010/main" val="4138583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77FDFB-DBA2-8740-ADEA-94C37D8C4964}"/>
              </a:ext>
            </a:extLst>
          </p:cNvPr>
          <p:cNvPicPr>
            <a:picLocks noGrp="1" noChangeAspect="1"/>
          </p:cNvPicPr>
          <p:nvPr>
            <p:ph idx="1"/>
          </p:nvPr>
        </p:nvPicPr>
        <p:blipFill>
          <a:blip r:embed="rId2"/>
          <a:stretch>
            <a:fillRect/>
          </a:stretch>
        </p:blipFill>
        <p:spPr>
          <a:xfrm>
            <a:off x="321292" y="531080"/>
            <a:ext cx="8476769" cy="5715607"/>
          </a:xfrm>
        </p:spPr>
      </p:pic>
      <p:sp>
        <p:nvSpPr>
          <p:cNvPr id="6" name="TextBox 5">
            <a:extLst>
              <a:ext uri="{FF2B5EF4-FFF2-40B4-BE49-F238E27FC236}">
                <a16:creationId xmlns:a16="http://schemas.microsoft.com/office/drawing/2014/main" id="{FB9B83C6-5954-B545-9666-FE2F7915A604}"/>
              </a:ext>
            </a:extLst>
          </p:cNvPr>
          <p:cNvSpPr txBox="1"/>
          <p:nvPr/>
        </p:nvSpPr>
        <p:spPr>
          <a:xfrm>
            <a:off x="9034743" y="1601726"/>
            <a:ext cx="2835965" cy="34163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Monetary policy has profound impact on households and workers: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What has impacted workers more? Inflation or monetary austerity?</a:t>
            </a:r>
          </a:p>
        </p:txBody>
      </p:sp>
    </p:spTree>
    <p:extLst>
      <p:ext uri="{BB962C8B-B14F-4D97-AF65-F5344CB8AC3E}">
        <p14:creationId xmlns:p14="http://schemas.microsoft.com/office/powerpoint/2010/main" val="706726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F83FA6-50A1-6843-B92D-A91DC0CB0190}"/>
              </a:ext>
            </a:extLst>
          </p:cNvPr>
          <p:cNvPicPr>
            <a:picLocks noGrp="1" noChangeAspect="1"/>
          </p:cNvPicPr>
          <p:nvPr>
            <p:ph idx="1"/>
          </p:nvPr>
        </p:nvPicPr>
        <p:blipFill>
          <a:blip r:embed="rId2"/>
          <a:stretch>
            <a:fillRect/>
          </a:stretch>
        </p:blipFill>
        <p:spPr>
          <a:xfrm>
            <a:off x="2474685" y="265988"/>
            <a:ext cx="6092371" cy="6537583"/>
          </a:xfrm>
        </p:spPr>
      </p:pic>
      <p:sp>
        <p:nvSpPr>
          <p:cNvPr id="7" name="TextBox 6">
            <a:extLst>
              <a:ext uri="{FF2B5EF4-FFF2-40B4-BE49-F238E27FC236}">
                <a16:creationId xmlns:a16="http://schemas.microsoft.com/office/drawing/2014/main" id="{4BAC7707-21AF-5746-BAEC-AFA3324C573C}"/>
              </a:ext>
            </a:extLst>
          </p:cNvPr>
          <p:cNvSpPr txBox="1"/>
          <p:nvPr/>
        </p:nvSpPr>
        <p:spPr>
          <a:xfrm>
            <a:off x="2474685" y="715617"/>
            <a:ext cx="3515298" cy="874644"/>
          </a:xfrm>
          <a:prstGeom prst="rect">
            <a:avLst/>
          </a:prstGeom>
          <a:solidFill>
            <a:schemeClr val="tx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802777DC-0FF1-4B4E-BFD3-24575FB7DAB2}"/>
              </a:ext>
            </a:extLst>
          </p:cNvPr>
          <p:cNvSpPr txBox="1"/>
          <p:nvPr/>
        </p:nvSpPr>
        <p:spPr>
          <a:xfrm>
            <a:off x="9090991" y="516835"/>
            <a:ext cx="2849218" cy="193899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Inflation in Canada falls from 8.1% (June, 2022) -- highest since 1983 – to 5.9% now.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Immaculate Disinflation?</a:t>
            </a:r>
          </a:p>
        </p:txBody>
      </p:sp>
    </p:spTree>
    <p:extLst>
      <p:ext uri="{BB962C8B-B14F-4D97-AF65-F5344CB8AC3E}">
        <p14:creationId xmlns:p14="http://schemas.microsoft.com/office/powerpoint/2010/main" val="310736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F3BD4A-E39D-354E-A66C-EDB6B9CD28FC}"/>
              </a:ext>
            </a:extLst>
          </p:cNvPr>
          <p:cNvPicPr>
            <a:picLocks noChangeAspect="1"/>
          </p:cNvPicPr>
          <p:nvPr/>
        </p:nvPicPr>
        <p:blipFill>
          <a:blip r:embed="rId2"/>
          <a:stretch>
            <a:fillRect/>
          </a:stretch>
        </p:blipFill>
        <p:spPr>
          <a:xfrm>
            <a:off x="408609" y="357809"/>
            <a:ext cx="11253304" cy="6076784"/>
          </a:xfrm>
          <a:prstGeom prst="rect">
            <a:avLst/>
          </a:prstGeom>
        </p:spPr>
      </p:pic>
      <p:sp>
        <p:nvSpPr>
          <p:cNvPr id="6" name="TextBox 5">
            <a:extLst>
              <a:ext uri="{FF2B5EF4-FFF2-40B4-BE49-F238E27FC236}">
                <a16:creationId xmlns:a16="http://schemas.microsoft.com/office/drawing/2014/main" id="{B36E969D-E4E6-D741-B686-DA5F5EA395C2}"/>
              </a:ext>
            </a:extLst>
          </p:cNvPr>
          <p:cNvSpPr txBox="1"/>
          <p:nvPr/>
        </p:nvSpPr>
        <p:spPr>
          <a:xfrm>
            <a:off x="9727096" y="357809"/>
            <a:ext cx="1934817" cy="424069"/>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81599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8E7CB9-F129-F649-BE77-22AF327112F2}"/>
              </a:ext>
            </a:extLst>
          </p:cNvPr>
          <p:cNvPicPr>
            <a:picLocks noGrp="1" noChangeAspect="1"/>
          </p:cNvPicPr>
          <p:nvPr>
            <p:ph idx="1"/>
          </p:nvPr>
        </p:nvPicPr>
        <p:blipFill>
          <a:blip r:embed="rId2"/>
          <a:stretch>
            <a:fillRect/>
          </a:stretch>
        </p:blipFill>
        <p:spPr>
          <a:xfrm>
            <a:off x="0" y="238720"/>
            <a:ext cx="9525793" cy="6254845"/>
          </a:xfrm>
        </p:spPr>
      </p:pic>
      <p:sp>
        <p:nvSpPr>
          <p:cNvPr id="6" name="TextBox 5">
            <a:extLst>
              <a:ext uri="{FF2B5EF4-FFF2-40B4-BE49-F238E27FC236}">
                <a16:creationId xmlns:a16="http://schemas.microsoft.com/office/drawing/2014/main" id="{56A1414C-8E81-5649-8292-C271C37D5566}"/>
              </a:ext>
            </a:extLst>
          </p:cNvPr>
          <p:cNvSpPr txBox="1"/>
          <p:nvPr/>
        </p:nvSpPr>
        <p:spPr>
          <a:xfrm>
            <a:off x="9766848" y="236844"/>
            <a:ext cx="2319131"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Martin Wolf (2023): “</a:t>
            </a:r>
            <a:r>
              <a:rPr lang="en-CA" dirty="0">
                <a:latin typeface="Times New Roman" panose="02020603050405020304" pitchFamily="18" charset="0"/>
                <a:cs typeface="Times New Roman" panose="02020603050405020304" pitchFamily="18" charset="0"/>
              </a:rPr>
              <a:t>inflation genie is now out of his lamp.”</a:t>
            </a:r>
            <a:endParaRPr lang="en-US" dirty="0">
              <a:latin typeface="Times New Roman" panose="02020603050405020304" pitchFamily="18"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E70096CA-BFE9-9A49-BB70-27C529B6B703}"/>
              </a:ext>
            </a:extLst>
          </p:cNvPr>
          <p:cNvSpPr txBox="1"/>
          <p:nvPr/>
        </p:nvSpPr>
        <p:spPr>
          <a:xfrm>
            <a:off x="9766848" y="1187437"/>
            <a:ext cx="2319131"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 surprising: media certainly plays a role in propagating stories about “the inflation monster”, and “the year of extreme inflation”</a:t>
            </a:r>
          </a:p>
          <a:p>
            <a:r>
              <a:rPr lang="en-US" dirty="0">
                <a:latin typeface="Times New Roman" panose="02020603050405020304" pitchFamily="18" charset="0"/>
                <a:cs typeface="Times New Roman" panose="02020603050405020304" pitchFamily="18" charset="0"/>
              </a:rPr>
              <a:t>Both quotes from left of centre economists</a:t>
            </a:r>
          </a:p>
        </p:txBody>
      </p:sp>
      <p:sp>
        <p:nvSpPr>
          <p:cNvPr id="8" name="TextBox 7">
            <a:extLst>
              <a:ext uri="{FF2B5EF4-FFF2-40B4-BE49-F238E27FC236}">
                <a16:creationId xmlns:a16="http://schemas.microsoft.com/office/drawing/2014/main" id="{D1336ABE-F556-4E40-926D-B3B32F480915}"/>
              </a:ext>
            </a:extLst>
          </p:cNvPr>
          <p:cNvSpPr txBox="1"/>
          <p:nvPr/>
        </p:nvSpPr>
        <p:spPr>
          <a:xfrm>
            <a:off x="9766849" y="3772760"/>
            <a:ext cx="2319130"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a:r>
            <a:r>
              <a:rPr lang="en-CA" dirty="0">
                <a:latin typeface="Times New Roman" panose="02020603050405020304" pitchFamily="18" charset="0"/>
                <a:cs typeface="Times New Roman" panose="02020603050405020304" pitchFamily="18" charset="0"/>
              </a:rPr>
              <a:t>Americans’ mentions of the government as the nation’s most important problem have risen significantly in the past month, while inflation remains the next most-cited issue.” (18%, March, 2023)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05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3BDB3-4809-9C43-9949-2AC5ADDF9EC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 INFLATION HYSTERIA</a:t>
            </a:r>
          </a:p>
        </p:txBody>
      </p:sp>
      <p:sp>
        <p:nvSpPr>
          <p:cNvPr id="3" name="Content Placeholder 2">
            <a:extLst>
              <a:ext uri="{FF2B5EF4-FFF2-40B4-BE49-F238E27FC236}">
                <a16:creationId xmlns:a16="http://schemas.microsoft.com/office/drawing/2014/main" id="{E2627605-4472-5A48-8D5F-BDD3BFFF94F8}"/>
              </a:ext>
            </a:extLst>
          </p:cNvPr>
          <p:cNvSpPr>
            <a:spLocks noGrp="1"/>
          </p:cNvSpPr>
          <p:nvPr>
            <p:ph idx="1"/>
          </p:nvPr>
        </p:nvSpPr>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Where does this inflation hysteria come from? The answer can only come from a political economy approach to central banking and monetary policy;</a:t>
            </a:r>
          </a:p>
          <a:p>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Credibility, but credibility in whose eyes? Central banks only started reacting once they were accused of being non-credible by financial interests; there are always winners and losers from changes in interest rates; monetary policy is more about income distribution;</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Must be seen to be doing </a:t>
            </a:r>
            <a:r>
              <a:rPr lang="en-US" i="1" dirty="0">
                <a:latin typeface="Times New Roman" panose="02020603050405020304" pitchFamily="18" charset="0"/>
                <a:cs typeface="Times New Roman" panose="02020603050405020304" pitchFamily="18" charset="0"/>
              </a:rPr>
              <a:t>something</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Central banks have a communications problem.  On the one hand, they claim to be fighting inflation on behalf of the working class, to help us make ends meet.  On the other hand, central banks are prepared to create unemployment to bring inflation down.</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9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9E16-90CD-E048-AED4-1E2850B7E8D7}"/>
              </a:ext>
            </a:extLst>
          </p:cNvPr>
          <p:cNvSpPr>
            <a:spLocks noGrp="1"/>
          </p:cNvSpPr>
          <p:nvPr>
            <p:ph type="title"/>
          </p:nvPr>
        </p:nvSpPr>
        <p:spPr/>
        <p:txBody>
          <a:bodyPr/>
          <a:lstStyle/>
          <a:p>
            <a:r>
              <a:rPr lang="en-US" sz="4400" dirty="0">
                <a:latin typeface="Times New Roman" panose="02020603050405020304" pitchFamily="18" charset="0"/>
                <a:cs typeface="Times New Roman" panose="02020603050405020304" pitchFamily="18" charset="0"/>
              </a:rPr>
              <a:t>INFLATION: WHAT DO WE KNOW?</a:t>
            </a:r>
            <a:br>
              <a:rPr lang="en-US" sz="4400"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7F0F8CD-A17E-8343-A4F3-7DD3F7017E7D}"/>
              </a:ext>
            </a:extLst>
          </p:cNvPr>
          <p:cNvSpPr>
            <a:spLocks noGrp="1"/>
          </p:cNvSpPr>
          <p:nvPr>
            <p:ph idx="1"/>
          </p:nvPr>
        </p:nvSpPr>
        <p:spPr/>
        <p:txBody>
          <a:bodyPr>
            <a:normAutofit lnSpcReduction="10000"/>
          </a:bodyPr>
          <a:lstStyle/>
          <a:p>
            <a:r>
              <a:rPr lang="en-US" dirty="0">
                <a:latin typeface="Times New Roman" panose="02020603050405020304" pitchFamily="18" charset="0"/>
                <a:cs typeface="Times New Roman" panose="02020603050405020304" pitchFamily="18" charset="0"/>
              </a:rPr>
              <a:t>Central bank view: low and stable inflation is best suited for economic growth.  So, how destabilizing is inflation?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Greatest fear is the de-anchoring of inflation expectations and the  emergence of a wage-price spiral; </a:t>
            </a:r>
            <a:r>
              <a:rPr lang="en-US" i="1"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several surveys shows they are not unanchored; and </a:t>
            </a:r>
            <a:r>
              <a:rPr lang="en-US" i="1" dirty="0">
                <a:latin typeface="Times New Roman" panose="02020603050405020304" pitchFamily="18" charset="0"/>
                <a:cs typeface="Times New Roman" panose="02020603050405020304" pitchFamily="18" charset="0"/>
              </a:rPr>
              <a:t>ii</a:t>
            </a:r>
            <a:r>
              <a:rPr lang="en-US" dirty="0">
                <a:latin typeface="Times New Roman" panose="02020603050405020304" pitchFamily="18" charset="0"/>
                <a:cs typeface="Times New Roman" panose="02020603050405020304" pitchFamily="18" charset="0"/>
              </a:rPr>
              <a:t>)</a:t>
            </a:r>
          </a:p>
          <a:p>
            <a:pPr marL="0" indent="0">
              <a:buNone/>
            </a:pPr>
            <a:r>
              <a:rPr lang="en-CA" sz="2100" dirty="0">
                <a:effectLst/>
                <a:latin typeface="Times New Roman" panose="02020603050405020304" pitchFamily="18" charset="0"/>
                <a:cs typeface="Times New Roman" panose="02020603050405020304" pitchFamily="18" charset="0"/>
              </a:rPr>
              <a:t>	“Economists and economic policymakers believe that households’ and firms’ 	expectations of</a:t>
            </a:r>
            <a:r>
              <a:rPr lang="en-CA" sz="2100" dirty="0">
                <a:latin typeface="Times New Roman" panose="02020603050405020304" pitchFamily="18" charset="0"/>
                <a:cs typeface="Times New Roman" panose="02020603050405020304" pitchFamily="18" charset="0"/>
              </a:rPr>
              <a:t> </a:t>
            </a:r>
            <a:r>
              <a:rPr lang="en-CA" sz="2100" dirty="0">
                <a:effectLst/>
                <a:latin typeface="Times New Roman" panose="02020603050405020304" pitchFamily="18" charset="0"/>
                <a:cs typeface="Times New Roman" panose="02020603050405020304" pitchFamily="18" charset="0"/>
              </a:rPr>
              <a:t>future inflation are a key determinant of actual inflation. A review of 	the relevant theoretical and empirical literature suggests that this belief rests on 	extremely shaky foundations, and a case is made that adhering to it uncritically could 	easily lead to serious policy errors.”</a:t>
            </a:r>
          </a:p>
          <a:p>
            <a:pPr marL="0" indent="0">
              <a:buNone/>
            </a:pPr>
            <a:r>
              <a:rPr lang="en-CA" sz="1600" dirty="0">
                <a:latin typeface="Arial" panose="020B0604020202020204" pitchFamily="34" charset="0"/>
              </a:rPr>
              <a:t>    	</a:t>
            </a:r>
            <a:r>
              <a:rPr lang="en-CA" sz="1600" dirty="0">
                <a:effectLst/>
                <a:latin typeface="Arial" panose="020B0604020202020204" pitchFamily="34" charset="0"/>
              </a:rPr>
              <a:t>Jeremy B. Rudd (</a:t>
            </a:r>
            <a:r>
              <a:rPr lang="en-CA" sz="1600" dirty="0">
                <a:effectLst/>
                <a:latin typeface="Times New Roman" panose="02020603050405020304" pitchFamily="18" charset="0"/>
              </a:rPr>
              <a:t>Federal Reserve Board), </a:t>
            </a:r>
            <a:r>
              <a:rPr lang="en-CA" sz="1600" i="1" dirty="0">
                <a:effectLst/>
                <a:latin typeface="Times New Roman" panose="02020603050405020304" pitchFamily="18" charset="0"/>
              </a:rPr>
              <a:t>Review of Keynesian Economics</a:t>
            </a:r>
            <a:r>
              <a:rPr lang="en-CA" sz="1600" dirty="0">
                <a:effectLst/>
                <a:latin typeface="Times New Roman" panose="02020603050405020304" pitchFamily="18" charset="0"/>
              </a:rPr>
              <a:t>, 10 (1), Spring, pp. 25-45.</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507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61A308-A6B2-6846-8CF7-1567446FDCAB}"/>
              </a:ext>
            </a:extLst>
          </p:cNvPr>
          <p:cNvPicPr>
            <a:picLocks noGrp="1" noChangeAspect="1"/>
          </p:cNvPicPr>
          <p:nvPr>
            <p:ph idx="1"/>
          </p:nvPr>
        </p:nvPicPr>
        <p:blipFill>
          <a:blip r:embed="rId2"/>
          <a:stretch>
            <a:fillRect/>
          </a:stretch>
        </p:blipFill>
        <p:spPr>
          <a:xfrm>
            <a:off x="172417" y="265044"/>
            <a:ext cx="11317218" cy="6316298"/>
          </a:xfrm>
        </p:spPr>
      </p:pic>
    </p:spTree>
    <p:extLst>
      <p:ext uri="{BB962C8B-B14F-4D97-AF65-F5344CB8AC3E}">
        <p14:creationId xmlns:p14="http://schemas.microsoft.com/office/powerpoint/2010/main" val="9659689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39356</TotalTime>
  <Words>2384</Words>
  <Application>Microsoft Macintosh PowerPoint</Application>
  <PresentationFormat>Widescreen</PresentationFormat>
  <Paragraphs>187</Paragraphs>
  <Slides>39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TimesNewRomanPSMT</vt:lpstr>
      <vt:lpstr>Office Theme</vt:lpstr>
      <vt:lpstr>MONETARY  AUSTERITY, INFLATION &amp; INEQUALITY</vt:lpstr>
      <vt:lpstr>PowerPoint Presentation</vt:lpstr>
      <vt:lpstr>PowerPoint Presentation</vt:lpstr>
      <vt:lpstr>PowerPoint Presentation</vt:lpstr>
      <vt:lpstr>PowerPoint Presentation</vt:lpstr>
      <vt:lpstr>PowerPoint Presentation</vt:lpstr>
      <vt:lpstr>I. INFLATION HYSTERIA</vt:lpstr>
      <vt:lpstr>INFLATION: WHAT DO WE KNOW? </vt:lpstr>
      <vt:lpstr>PowerPoint Presentation</vt:lpstr>
      <vt:lpstr>PowerPoint Presentation</vt:lpstr>
      <vt:lpstr>INFLATION: WHAT DO WE KNOW? </vt:lpstr>
      <vt:lpstr> II. MONETARY AUSTERITY</vt:lpstr>
      <vt:lpstr>PowerPoint Presentation</vt:lpstr>
      <vt:lpstr>III. SOURCES OF INFLATION</vt:lpstr>
      <vt:lpstr>i) DEMAND-PULL INFLATION</vt:lpstr>
      <vt:lpstr>CURRENT MONETARY POLICY THINKING</vt:lpstr>
      <vt:lpstr>CURRENT MONETARY POLICY THINKING</vt:lpstr>
      <vt:lpstr>CURRENT MONETARY POLICY THINKING</vt:lpstr>
      <vt:lpstr>MONETARY AUSTERITY</vt:lpstr>
      <vt:lpstr>SPEAKING OF THAT 2% TARGET</vt:lpstr>
      <vt:lpstr>ii) COST-PUSH INFLATION</vt:lpstr>
      <vt:lpstr>ii) COST-PUSH INFLATION</vt:lpstr>
      <vt:lpstr>ii) COST-PUSH INFLATION</vt:lpstr>
      <vt:lpstr>PROFIT INFLATION</vt:lpstr>
      <vt:lpstr>PROFIT INFLATION</vt:lpstr>
      <vt:lpstr>PROFIT INFLATION</vt:lpstr>
      <vt:lpstr>CONCLUSION I</vt:lpstr>
      <vt:lpstr>CONCLUSION I</vt:lpstr>
      <vt:lpstr>iii) GIBSON’S PARADOX</vt:lpstr>
      <vt:lpstr>III) GIBSON’S PARADOX</vt:lpstr>
      <vt:lpstr>PowerPoint Presentation</vt:lpstr>
      <vt:lpstr>III) GIBSON’S PARADOX</vt:lpstr>
      <vt:lpstr>CONCLUSION II</vt:lpstr>
      <vt:lpstr>CONFLICT INFLATION</vt:lpstr>
      <vt:lpstr>MONETARY POLICY AND THE INHERENT BIASES</vt:lpstr>
      <vt:lpstr>PowerPoint Presentation</vt:lpstr>
      <vt:lpstr>II CONCLUSION</vt:lpstr>
      <vt:lpstr>III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INFLATION &amp;  MONETARY  AUSTERITY</dc:title>
  <dc:creator>Microsoft Office User</dc:creator>
  <cp:lastModifiedBy>Microsoft Office User</cp:lastModifiedBy>
  <cp:revision>60</cp:revision>
  <dcterms:created xsi:type="dcterms:W3CDTF">2023-02-02T01:33:27Z</dcterms:created>
  <dcterms:modified xsi:type="dcterms:W3CDTF">2023-03-04T19:19:08Z</dcterms:modified>
</cp:coreProperties>
</file>