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302" r:id="rId3"/>
    <p:sldId id="314" r:id="rId4"/>
    <p:sldId id="280" r:id="rId5"/>
    <p:sldId id="326" r:id="rId6"/>
    <p:sldId id="257" r:id="rId7"/>
    <p:sldId id="327" r:id="rId8"/>
    <p:sldId id="328" r:id="rId9"/>
    <p:sldId id="329" r:id="rId10"/>
    <p:sldId id="265" r:id="rId11"/>
    <p:sldId id="272" r:id="rId12"/>
    <p:sldId id="301" r:id="rId13"/>
    <p:sldId id="266" r:id="rId14"/>
    <p:sldId id="276" r:id="rId15"/>
    <p:sldId id="285" r:id="rId16"/>
    <p:sldId id="299" r:id="rId17"/>
    <p:sldId id="300" r:id="rId18"/>
    <p:sldId id="330" r:id="rId19"/>
    <p:sldId id="286" r:id="rId20"/>
    <p:sldId id="287" r:id="rId21"/>
    <p:sldId id="263" r:id="rId22"/>
    <p:sldId id="279" r:id="rId23"/>
    <p:sldId id="311" r:id="rId24"/>
    <p:sldId id="332" r:id="rId25"/>
    <p:sldId id="284" r:id="rId26"/>
    <p:sldId id="283" r:id="rId27"/>
    <p:sldId id="333" r:id="rId28"/>
    <p:sldId id="331" r:id="rId29"/>
    <p:sldId id="277" r:id="rId30"/>
    <p:sldId id="33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483F"/>
    <a:srgbClr val="722727"/>
    <a:srgbClr val="D19C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6203"/>
  </p:normalViewPr>
  <p:slideViewPr>
    <p:cSldViewPr snapToGrid="0" snapToObjects="1">
      <p:cViewPr varScale="1">
        <p:scale>
          <a:sx n="96" d="100"/>
          <a:sy n="96" d="100"/>
        </p:scale>
        <p:origin x="200"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499B2-4606-744D-9F2A-51A8F752F817}" type="datetimeFigureOut">
              <a:rPr lang="en-US" smtClean="0"/>
              <a:t>8/9/23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1C34B-B1BA-274D-BAB7-BD1B687B7B82}" type="slidenum">
              <a:rPr lang="en-US" smtClean="0"/>
              <a:t>‹#›</a:t>
            </a:fld>
            <a:endParaRPr lang="en-US"/>
          </a:p>
        </p:txBody>
      </p:sp>
    </p:spTree>
    <p:extLst>
      <p:ext uri="{BB962C8B-B14F-4D97-AF65-F5344CB8AC3E}">
        <p14:creationId xmlns:p14="http://schemas.microsoft.com/office/powerpoint/2010/main" val="272207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52CDF3-D90E-5D41-9152-A4D46BF7C9B8}"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315259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2CDF3-D90E-5D41-9152-A4D46BF7C9B8}"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1453263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2CDF3-D90E-5D41-9152-A4D46BF7C9B8}"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393876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2CDF3-D90E-5D41-9152-A4D46BF7C9B8}"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391438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52CDF3-D90E-5D41-9152-A4D46BF7C9B8}"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281590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52CDF3-D90E-5D41-9152-A4D46BF7C9B8}"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339977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52CDF3-D90E-5D41-9152-A4D46BF7C9B8}" type="datetimeFigureOut">
              <a:rPr lang="en-US" smtClean="0"/>
              <a:t>8/9/23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211341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52CDF3-D90E-5D41-9152-A4D46BF7C9B8}" type="datetimeFigureOut">
              <a:rPr lang="en-US" smtClean="0"/>
              <a:t>8/9/23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168896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2CDF3-D90E-5D41-9152-A4D46BF7C9B8}" type="datetimeFigureOut">
              <a:rPr lang="en-US" smtClean="0"/>
              <a:t>8/9/23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12121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52CDF3-D90E-5D41-9152-A4D46BF7C9B8}"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3293665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52CDF3-D90E-5D41-9152-A4D46BF7C9B8}"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37E-DC93-9F42-A0F3-3D979D46A2E6}" type="slidenum">
              <a:rPr lang="en-US" smtClean="0"/>
              <a:t>‹#›</a:t>
            </a:fld>
            <a:endParaRPr lang="en-US"/>
          </a:p>
        </p:txBody>
      </p:sp>
    </p:spTree>
    <p:extLst>
      <p:ext uri="{BB962C8B-B14F-4D97-AF65-F5344CB8AC3E}">
        <p14:creationId xmlns:p14="http://schemas.microsoft.com/office/powerpoint/2010/main" val="171311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2CDF3-D90E-5D41-9152-A4D46BF7C9B8}" type="datetimeFigureOut">
              <a:rPr lang="en-US" smtClean="0"/>
              <a:t>8/9/23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AC37E-DC93-9F42-A0F3-3D979D46A2E6}" type="slidenum">
              <a:rPr lang="en-US" smtClean="0"/>
              <a:t>‹#›</a:t>
            </a:fld>
            <a:endParaRPr lang="en-US"/>
          </a:p>
        </p:txBody>
      </p:sp>
    </p:spTree>
    <p:extLst>
      <p:ext uri="{BB962C8B-B14F-4D97-AF65-F5344CB8AC3E}">
        <p14:creationId xmlns:p14="http://schemas.microsoft.com/office/powerpoint/2010/main" val="37390083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1A0357-C19C-3648-A013-4515D300E0BF}"/>
              </a:ext>
            </a:extLst>
          </p:cNvPr>
          <p:cNvPicPr>
            <a:picLocks noChangeAspect="1"/>
          </p:cNvPicPr>
          <p:nvPr/>
        </p:nvPicPr>
        <p:blipFill>
          <a:blip r:embed="rId2">
            <a:alphaModFix amt="88000"/>
          </a:blip>
          <a:stretch>
            <a:fillRect/>
          </a:stretch>
        </p:blipFill>
        <p:spPr>
          <a:xfrm>
            <a:off x="0" y="0"/>
            <a:ext cx="5367130" cy="6858000"/>
          </a:xfrm>
          <a:prstGeom prst="rect">
            <a:avLst/>
          </a:prstGeom>
          <a:ln>
            <a:solidFill>
              <a:schemeClr val="accent1"/>
            </a:solidFill>
          </a:ln>
        </p:spPr>
      </p:pic>
      <p:sp>
        <p:nvSpPr>
          <p:cNvPr id="2" name="Title 1">
            <a:extLst>
              <a:ext uri="{FF2B5EF4-FFF2-40B4-BE49-F238E27FC236}">
                <a16:creationId xmlns:a16="http://schemas.microsoft.com/office/drawing/2014/main" id="{4D228113-465B-1A46-B8B7-BD9A45F8C298}"/>
              </a:ext>
            </a:extLst>
          </p:cNvPr>
          <p:cNvSpPr>
            <a:spLocks noGrp="1"/>
          </p:cNvSpPr>
          <p:nvPr>
            <p:ph type="ctrTitle"/>
          </p:nvPr>
        </p:nvSpPr>
        <p:spPr>
          <a:xfrm>
            <a:off x="4409994" y="246242"/>
            <a:ext cx="8671389" cy="2494775"/>
          </a:xfrm>
        </p:spPr>
        <p:txBody>
          <a:bodyPr>
            <a:normAutofit/>
          </a:bodyPr>
          <a:lstStyle/>
          <a:p>
            <a:r>
              <a:rPr lang="en-CA" sz="3800" dirty="0">
                <a:solidFill>
                  <a:srgbClr val="D19C9E"/>
                </a:solidFill>
                <a:latin typeface="Times New Roman" panose="02020603050405020304" pitchFamily="18" charset="0"/>
                <a:cs typeface="Times New Roman" panose="02020603050405020304" pitchFamily="18" charset="0"/>
              </a:rPr>
              <a:t>WHEN </a:t>
            </a:r>
            <a:r>
              <a:rPr lang="en-CA" sz="3800" i="1" dirty="0">
                <a:solidFill>
                  <a:srgbClr val="D19C9E"/>
                </a:solidFill>
                <a:latin typeface="Times New Roman" panose="02020603050405020304" pitchFamily="18" charset="0"/>
                <a:cs typeface="Times New Roman" panose="02020603050405020304" pitchFamily="18" charset="0"/>
              </a:rPr>
              <a:t>ARE</a:t>
            </a:r>
            <a:r>
              <a:rPr lang="en-CA" sz="3800" dirty="0">
                <a:solidFill>
                  <a:srgbClr val="D19C9E"/>
                </a:solidFill>
                <a:latin typeface="Times New Roman" panose="02020603050405020304" pitchFamily="18" charset="0"/>
                <a:cs typeface="Times New Roman" panose="02020603050405020304" pitchFamily="18" charset="0"/>
              </a:rPr>
              <a:t> CENTRAL </a:t>
            </a:r>
            <a:br>
              <a:rPr lang="en-CA" sz="3800" dirty="0">
                <a:solidFill>
                  <a:srgbClr val="D19C9E"/>
                </a:solidFill>
                <a:latin typeface="Times New Roman" panose="02020603050405020304" pitchFamily="18" charset="0"/>
                <a:cs typeface="Times New Roman" panose="02020603050405020304" pitchFamily="18" charset="0"/>
              </a:rPr>
            </a:br>
            <a:r>
              <a:rPr lang="en-CA" sz="3800" dirty="0">
                <a:solidFill>
                  <a:srgbClr val="D19C9E"/>
                </a:solidFill>
                <a:latin typeface="Times New Roman" panose="02020603050405020304" pitchFamily="18" charset="0"/>
                <a:cs typeface="Times New Roman" panose="02020603050405020304" pitchFamily="18" charset="0"/>
              </a:rPr>
              <a:t>BANKING </a:t>
            </a:r>
            <a:r>
              <a:rPr lang="en-CA" sz="3800" i="1" dirty="0">
                <a:solidFill>
                  <a:srgbClr val="D19C9E"/>
                </a:solidFill>
                <a:latin typeface="Times New Roman" panose="02020603050405020304" pitchFamily="18" charset="0"/>
                <a:cs typeface="Times New Roman" panose="02020603050405020304" pitchFamily="18" charset="0"/>
              </a:rPr>
              <a:t>&amp;</a:t>
            </a:r>
            <a:r>
              <a:rPr lang="en-CA" sz="3800" dirty="0">
                <a:solidFill>
                  <a:srgbClr val="D19C9E"/>
                </a:solidFill>
                <a:latin typeface="Times New Roman" panose="02020603050405020304" pitchFamily="18" charset="0"/>
                <a:cs typeface="Times New Roman" panose="02020603050405020304" pitchFamily="18" charset="0"/>
              </a:rPr>
              <a:t> INTEREST RATES</a:t>
            </a:r>
            <a:r>
              <a:rPr lang="en-CA" sz="3800" i="1" dirty="0">
                <a:solidFill>
                  <a:srgbClr val="D19C9E"/>
                </a:solidFill>
                <a:latin typeface="Times New Roman" panose="02020603050405020304" pitchFamily="18" charset="0"/>
                <a:cs typeface="Times New Roman" panose="02020603050405020304" pitchFamily="18" charset="0"/>
              </a:rPr>
              <a:t> </a:t>
            </a:r>
            <a:br>
              <a:rPr lang="en-CA" sz="3800" i="1" dirty="0">
                <a:solidFill>
                  <a:srgbClr val="D19C9E"/>
                </a:solidFill>
                <a:latin typeface="Times New Roman" panose="02020603050405020304" pitchFamily="18" charset="0"/>
                <a:cs typeface="Times New Roman" panose="02020603050405020304" pitchFamily="18" charset="0"/>
              </a:rPr>
            </a:br>
            <a:r>
              <a:rPr lang="en-CA" sz="3800" i="1" dirty="0">
                <a:solidFill>
                  <a:srgbClr val="D19C9E"/>
                </a:solidFill>
                <a:latin typeface="Times New Roman" panose="02020603050405020304" pitchFamily="18" charset="0"/>
                <a:cs typeface="Times New Roman" panose="02020603050405020304" pitchFamily="18" charset="0"/>
              </a:rPr>
              <a:t>A</a:t>
            </a:r>
            <a:r>
              <a:rPr lang="en-CA" sz="3800" dirty="0">
                <a:solidFill>
                  <a:srgbClr val="D19C9E"/>
                </a:solidFill>
                <a:latin typeface="Times New Roman" panose="02020603050405020304" pitchFamily="18" charset="0"/>
                <a:cs typeface="Times New Roman" panose="02020603050405020304" pitchFamily="18" charset="0"/>
              </a:rPr>
              <a:t> HINDRANCE </a:t>
            </a:r>
            <a:r>
              <a:rPr lang="en-CA" sz="3800" i="1" dirty="0">
                <a:solidFill>
                  <a:srgbClr val="D19C9E"/>
                </a:solidFill>
                <a:latin typeface="Times New Roman" panose="02020603050405020304" pitchFamily="18" charset="0"/>
                <a:cs typeface="Times New Roman" panose="02020603050405020304" pitchFamily="18" charset="0"/>
              </a:rPr>
              <a:t>TO </a:t>
            </a:r>
            <a:r>
              <a:rPr lang="en-CA" sz="3800" dirty="0">
                <a:solidFill>
                  <a:srgbClr val="D19C9E"/>
                </a:solidFill>
                <a:latin typeface="Times New Roman" panose="02020603050405020304" pitchFamily="18" charset="0"/>
                <a:cs typeface="Times New Roman" panose="02020603050405020304" pitchFamily="18" charset="0"/>
              </a:rPr>
              <a:t>REINDUSTRIALIZATION?</a:t>
            </a:r>
            <a:endParaRPr lang="en-US" sz="3800" dirty="0">
              <a:solidFill>
                <a:srgbClr val="D19C9E"/>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68CBA35D-C789-3D4D-8400-B2A7805D81D8}"/>
              </a:ext>
            </a:extLst>
          </p:cNvPr>
          <p:cNvSpPr>
            <a:spLocks noGrp="1"/>
          </p:cNvSpPr>
          <p:nvPr>
            <p:ph type="subTitle" idx="1"/>
          </p:nvPr>
        </p:nvSpPr>
        <p:spPr>
          <a:xfrm>
            <a:off x="5166858" y="3617634"/>
            <a:ext cx="7157663" cy="2121360"/>
          </a:xfrm>
        </p:spPr>
        <p:txBody>
          <a:bodyPr>
            <a:normAutofit fontScale="92500" lnSpcReduction="20000"/>
          </a:bodyPr>
          <a:lstStyle/>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Full Professor, </a:t>
            </a:r>
            <a:r>
              <a:rPr lang="en-US" sz="2400" i="1" dirty="0">
                <a:latin typeface="Times New Roman" panose="02020603050405020304" pitchFamily="18" charset="0"/>
                <a:cs typeface="Times New Roman" panose="02020603050405020304" pitchFamily="18" charset="0"/>
              </a:rPr>
              <a:t>Laurentian University</a:t>
            </a:r>
          </a:p>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Editor-in-Chief, </a:t>
            </a:r>
            <a:r>
              <a:rPr lang="en-US" sz="2400" i="1" dirty="0">
                <a:latin typeface="Times New Roman" panose="02020603050405020304" pitchFamily="18" charset="0"/>
                <a:cs typeface="Times New Roman" panose="02020603050405020304" pitchFamily="18" charset="0"/>
              </a:rPr>
              <a:t>Review of Political Economy</a:t>
            </a:r>
          </a:p>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Founding Editor Emeritus, </a:t>
            </a:r>
            <a:r>
              <a:rPr lang="en-US" sz="2400" i="1" dirty="0">
                <a:latin typeface="Times New Roman" panose="02020603050405020304" pitchFamily="18" charset="0"/>
                <a:cs typeface="Times New Roman" panose="02020603050405020304" pitchFamily="18" charset="0"/>
              </a:rPr>
              <a:t>Review of Keynesian Economics</a:t>
            </a:r>
          </a:p>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Consulting Editor, </a:t>
            </a:r>
            <a:r>
              <a:rPr lang="en-US" sz="2400" i="1" dirty="0">
                <a:latin typeface="Times New Roman" panose="02020603050405020304" pitchFamily="18" charset="0"/>
                <a:cs typeface="Times New Roman" panose="02020603050405020304" pitchFamily="18" charset="0"/>
              </a:rPr>
              <a:t>Advances in Economics Education</a:t>
            </a:r>
          </a:p>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Co-Director, </a:t>
            </a:r>
            <a:r>
              <a:rPr lang="en-US" sz="2400" i="1" dirty="0">
                <a:latin typeface="Times New Roman" panose="02020603050405020304" pitchFamily="18" charset="0"/>
                <a:cs typeface="Times New Roman" panose="02020603050405020304" pitchFamily="18" charset="0"/>
              </a:rPr>
              <a:t>Monetary Policy Institute</a:t>
            </a:r>
          </a:p>
          <a:p>
            <a:pPr algn="ctr">
              <a:lnSpc>
                <a:spcPct val="100000"/>
              </a:lnSpc>
              <a:spcBef>
                <a:spcPts val="0"/>
              </a:spcBef>
            </a:pPr>
            <a:r>
              <a:rPr lang="en-US" sz="2400" dirty="0">
                <a:latin typeface="Times New Roman" panose="02020603050405020304" pitchFamily="18" charset="0"/>
                <a:cs typeface="Times New Roman" panose="02020603050405020304" pitchFamily="18" charset="0"/>
              </a:rPr>
              <a:t>Co-Editor, </a:t>
            </a:r>
            <a:r>
              <a:rPr lang="en-US" sz="2400" i="1" dirty="0">
                <a:latin typeface="Times New Roman" panose="02020603050405020304" pitchFamily="18" charset="0"/>
                <a:cs typeface="Times New Roman" panose="02020603050405020304" pitchFamily="18" charset="0"/>
              </a:rPr>
              <a:t>Central Banking and Monetary Policy Series</a:t>
            </a:r>
          </a:p>
          <a:p>
            <a:pPr algn="ctr">
              <a:lnSpc>
                <a:spcPct val="100000"/>
              </a:lnSpc>
              <a:spcBef>
                <a:spcPts val="0"/>
              </a:spcBef>
            </a:pPr>
            <a:r>
              <a:rPr lang="en-US" sz="2400" i="1" dirty="0">
                <a:latin typeface="Times New Roman" panose="02020603050405020304" pitchFamily="18" charset="0"/>
                <a:cs typeface="Times New Roman" panose="02020603050405020304" pitchFamily="18" charset="0"/>
              </a:rPr>
              <a:t>@lprochon 		@monetaryblog</a:t>
            </a:r>
          </a:p>
          <a:p>
            <a:endParaRPr lang="en-US" dirty="0"/>
          </a:p>
        </p:txBody>
      </p:sp>
      <p:sp>
        <p:nvSpPr>
          <p:cNvPr id="4" name="TextBox 3">
            <a:extLst>
              <a:ext uri="{FF2B5EF4-FFF2-40B4-BE49-F238E27FC236}">
                <a16:creationId xmlns:a16="http://schemas.microsoft.com/office/drawing/2014/main" id="{93A553E2-2DE4-B14F-B235-C05AB67FAAE7}"/>
              </a:ext>
            </a:extLst>
          </p:cNvPr>
          <p:cNvSpPr txBox="1"/>
          <p:nvPr/>
        </p:nvSpPr>
        <p:spPr>
          <a:xfrm>
            <a:off x="6096000" y="2998014"/>
            <a:ext cx="5178176"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LOUIS-PHILIPPE ROCHON</a:t>
            </a:r>
          </a:p>
        </p:txBody>
      </p:sp>
      <p:sp>
        <p:nvSpPr>
          <p:cNvPr id="5" name="TextBox 4">
            <a:extLst>
              <a:ext uri="{FF2B5EF4-FFF2-40B4-BE49-F238E27FC236}">
                <a16:creationId xmlns:a16="http://schemas.microsoft.com/office/drawing/2014/main" id="{32D55C57-F994-244F-94C8-00CAF3B54FB3}"/>
              </a:ext>
            </a:extLst>
          </p:cNvPr>
          <p:cNvSpPr txBox="1"/>
          <p:nvPr/>
        </p:nvSpPr>
        <p:spPr>
          <a:xfrm>
            <a:off x="5850397" y="5954335"/>
            <a:ext cx="5292965" cy="769441"/>
          </a:xfrm>
          <a:prstGeom prst="rect">
            <a:avLst/>
          </a:prstGeom>
          <a:noFill/>
        </p:spPr>
        <p:txBody>
          <a:bodyPr wrap="square" rtlCol="0">
            <a:spAutoFit/>
          </a:bodyPr>
          <a:lstStyle/>
          <a:p>
            <a:pPr algn="ctr"/>
            <a:r>
              <a:rPr lang="en-CA" sz="2200" i="1" dirty="0">
                <a:latin typeface="Times New Roman" panose="02020603050405020304" pitchFamily="18" charset="0"/>
                <a:cs typeface="Times New Roman" panose="02020603050405020304" pitchFamily="18" charset="0"/>
              </a:rPr>
              <a:t>Universidade Estadual Paulista</a:t>
            </a:r>
          </a:p>
          <a:p>
            <a:pPr algn="ctr"/>
            <a:r>
              <a:rPr lang="en-CA" sz="2200" dirty="0">
                <a:latin typeface="Times New Roman" panose="02020603050405020304" pitchFamily="18" charset="0"/>
                <a:cs typeface="Times New Roman" panose="02020603050405020304" pitchFamily="18" charset="0"/>
              </a:rPr>
              <a:t>August 14, 2023</a:t>
            </a:r>
            <a:endParaRPr lang="en-US" sz="2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802D565-010C-F84D-A5EA-877A229047E8}"/>
              </a:ext>
            </a:extLst>
          </p:cNvPr>
          <p:cNvSpPr txBox="1"/>
          <p:nvPr/>
        </p:nvSpPr>
        <p:spPr>
          <a:xfrm>
            <a:off x="1186070" y="6363761"/>
            <a:ext cx="2623930" cy="646331"/>
          </a:xfrm>
          <a:prstGeom prst="rect">
            <a:avLst/>
          </a:prstGeom>
          <a:noFill/>
        </p:spPr>
        <p:txBody>
          <a:bodyPr wrap="square" rtlCol="0">
            <a:spAutoFit/>
          </a:bodyPr>
          <a:lstStyle/>
          <a:p>
            <a:r>
              <a:rPr lang="en-CA" b="1" dirty="0">
                <a:solidFill>
                  <a:srgbClr val="D1483F"/>
                </a:solidFill>
                <a:latin typeface="Times New Roman" panose="02020603050405020304" pitchFamily="18" charset="0"/>
                <a:cs typeface="Times New Roman" panose="02020603050405020304" pitchFamily="18" charset="0"/>
              </a:rPr>
              <a:t>Benoit Genest Rouillier</a:t>
            </a:r>
          </a:p>
          <a:p>
            <a:endParaRPr lang="en-US" dirty="0"/>
          </a:p>
        </p:txBody>
      </p:sp>
    </p:spTree>
    <p:extLst>
      <p:ext uri="{BB962C8B-B14F-4D97-AF65-F5344CB8AC3E}">
        <p14:creationId xmlns:p14="http://schemas.microsoft.com/office/powerpoint/2010/main" val="3152842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8F5D2-9B6B-E44C-9770-118D0CEF20DC}"/>
              </a:ext>
            </a:extLst>
          </p:cNvPr>
          <p:cNvSpPr>
            <a:spLocks noGrp="1"/>
          </p:cNvSpPr>
          <p:nvPr>
            <p:ph idx="1"/>
          </p:nvPr>
        </p:nvSpPr>
        <p:spPr>
          <a:xfrm>
            <a:off x="370703" y="1433384"/>
            <a:ext cx="10983097" cy="5288692"/>
          </a:xfrm>
        </p:spPr>
        <p:txBody>
          <a:bodyPr>
            <a:normAutofit fontScale="92500" lnSpcReduction="10000"/>
          </a:bodyPr>
          <a:lstStyle/>
          <a:p>
            <a:r>
              <a:rPr lang="en-CA" dirty="0">
                <a:latin typeface="Times New Roman" panose="02020603050405020304" pitchFamily="18" charset="0"/>
                <a:cs typeface="Times New Roman" panose="02020603050405020304" pitchFamily="18" charset="0"/>
              </a:rPr>
              <a:t>This is of course an empirical question. But there are empirical indications that this much-coveted IS relationship is problematic. For instance, according to </a:t>
            </a:r>
            <a:r>
              <a:rPr lang="en-CA" dirty="0" err="1">
                <a:latin typeface="Times New Roman" panose="02020603050405020304" pitchFamily="18" charset="0"/>
                <a:cs typeface="Times New Roman" panose="02020603050405020304" pitchFamily="18" charset="0"/>
              </a:rPr>
              <a:t>Cynamon</a:t>
            </a:r>
            <a:r>
              <a:rPr lang="en-CA" dirty="0">
                <a:latin typeface="Times New Roman" panose="02020603050405020304" pitchFamily="18" charset="0"/>
                <a:cs typeface="Times New Roman" panose="02020603050405020304" pitchFamily="18" charset="0"/>
              </a:rPr>
              <a:t>, </a:t>
            </a:r>
            <a:r>
              <a:rPr lang="en-CA" dirty="0" err="1">
                <a:latin typeface="Times New Roman" panose="02020603050405020304" pitchFamily="18" charset="0"/>
                <a:cs typeface="Times New Roman" panose="02020603050405020304" pitchFamily="18" charset="0"/>
              </a:rPr>
              <a:t>Fazzari</a:t>
            </a:r>
            <a:r>
              <a:rPr lang="en-CA" dirty="0">
                <a:latin typeface="Times New Roman" panose="02020603050405020304" pitchFamily="18" charset="0"/>
                <a:cs typeface="Times New Roman" panose="02020603050405020304" pitchFamily="18" charset="0"/>
              </a:rPr>
              <a:t> and </a:t>
            </a:r>
            <a:r>
              <a:rPr lang="en-CA" dirty="0" err="1">
                <a:latin typeface="Times New Roman" panose="02020603050405020304" pitchFamily="18" charset="0"/>
                <a:cs typeface="Times New Roman" panose="02020603050405020304" pitchFamily="18" charset="0"/>
              </a:rPr>
              <a:t>Setterfield</a:t>
            </a:r>
            <a:r>
              <a:rPr lang="en-CA" dirty="0">
                <a:latin typeface="Times New Roman" panose="02020603050405020304" pitchFamily="18" charset="0"/>
                <a:cs typeface="Times New Roman" panose="02020603050405020304" pitchFamily="18" charset="0"/>
              </a:rPr>
              <a:t> (2013, p. 13), </a:t>
            </a:r>
          </a:p>
          <a:p>
            <a:pPr lvl="1"/>
            <a:r>
              <a:rPr lang="en-CA" dirty="0">
                <a:latin typeface="Times New Roman" panose="02020603050405020304" pitchFamily="18" charset="0"/>
                <a:cs typeface="Times New Roman" panose="02020603050405020304" pitchFamily="18" charset="0"/>
              </a:rPr>
              <a:t>“The transmission mechanism from monetary policy to aggregate spending in new consensus models relies on the interest sensitivity of consumption. It is difficult, however, to find empirical evidence that households do indeed raise or lower consumption by a significant amount when interest rates change. Some authors have generalized the link to include business investments (see </a:t>
            </a:r>
            <a:r>
              <a:rPr lang="en-CA" dirty="0" err="1">
                <a:latin typeface="Times New Roman" panose="02020603050405020304" pitchFamily="18" charset="0"/>
                <a:cs typeface="Times New Roman" panose="02020603050405020304" pitchFamily="18" charset="0"/>
              </a:rPr>
              <a:t>Fazzari</a:t>
            </a:r>
            <a:r>
              <a:rPr lang="en-CA" dirty="0">
                <a:latin typeface="Times New Roman" panose="02020603050405020304" pitchFamily="18" charset="0"/>
                <a:cs typeface="Times New Roman" panose="02020603050405020304" pitchFamily="18" charset="0"/>
              </a:rPr>
              <a:t>, </a:t>
            </a:r>
            <a:r>
              <a:rPr lang="en-CA" dirty="0" err="1">
                <a:latin typeface="Times New Roman" panose="02020603050405020304" pitchFamily="18" charset="0"/>
                <a:cs typeface="Times New Roman" panose="02020603050405020304" pitchFamily="18" charset="0"/>
              </a:rPr>
              <a:t>Ferri</a:t>
            </a:r>
            <a:r>
              <a:rPr lang="en-CA" dirty="0">
                <a:latin typeface="Times New Roman" panose="02020603050405020304" pitchFamily="18" charset="0"/>
                <a:cs typeface="Times New Roman" panose="02020603050405020304" pitchFamily="18" charset="0"/>
              </a:rPr>
              <a:t>, and Greenberg, 2010 and the references provided therein) but a robust interest elasticity of investment has also been difficult to demonstrate empirically.”</a:t>
            </a:r>
          </a:p>
          <a:p>
            <a:pPr marL="0" indent="0">
              <a:buNone/>
            </a:pPr>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Sharpe and Suarez (2015, p. 1; reconfirmed in 2021)</a:t>
            </a:r>
          </a:p>
          <a:p>
            <a:pPr lvl="1"/>
            <a:r>
              <a:rPr lang="en-CA" dirty="0">
                <a:latin typeface="Times New Roman" panose="02020603050405020304" pitchFamily="18" charset="0"/>
                <a:cs typeface="Times New Roman" panose="02020603050405020304" pitchFamily="18" charset="0"/>
              </a:rPr>
              <a:t>“A large body of empirical research offers mixed evidence, at best, for substantial interest-rate effects on investment. [our research] find that most firms claim their investment plans to be quite insensitive to decreases in interest rates, and only somewhat more responsive to interest rate increases.”</a:t>
            </a:r>
          </a:p>
          <a:p>
            <a:pPr marL="0" indent="0">
              <a:buNone/>
            </a:pPr>
            <a:endParaRPr lang="en-CA" dirty="0"/>
          </a:p>
          <a:p>
            <a:endParaRPr lang="en-US" dirty="0"/>
          </a:p>
        </p:txBody>
      </p:sp>
    </p:spTree>
    <p:extLst>
      <p:ext uri="{BB962C8B-B14F-4D97-AF65-F5344CB8AC3E}">
        <p14:creationId xmlns:p14="http://schemas.microsoft.com/office/powerpoint/2010/main" val="275284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5D775-68DE-7943-A558-3A2476746300}"/>
              </a:ext>
            </a:extLst>
          </p:cNvPr>
          <p:cNvSpPr>
            <a:spLocks noGrp="1"/>
          </p:cNvSpPr>
          <p:nvPr>
            <p:ph idx="1"/>
          </p:nvPr>
        </p:nvSpPr>
        <p:spPr/>
        <p:txBody>
          <a:bodyPr>
            <a:normAutofit fontScale="85000" lnSpcReduction="20000"/>
          </a:bodyPr>
          <a:lstStyle/>
          <a:p>
            <a:r>
              <a:rPr lang="en-CA" dirty="0">
                <a:latin typeface="Times New Roman" panose="02020603050405020304" pitchFamily="18" charset="0"/>
                <a:cs typeface="Times New Roman" panose="02020603050405020304" pitchFamily="18" charset="0"/>
              </a:rPr>
              <a:t>Krugman (2018) reaches a similar conclusion: </a:t>
            </a:r>
          </a:p>
          <a:p>
            <a:endParaRPr lang="en-CA" dirty="0">
              <a:latin typeface="Times New Roman" panose="02020603050405020304" pitchFamily="18" charset="0"/>
              <a:cs typeface="Times New Roman" panose="02020603050405020304" pitchFamily="18" charset="0"/>
            </a:endParaRPr>
          </a:p>
          <a:p>
            <a:pPr marL="457200" lvl="1" indent="0">
              <a:buNone/>
            </a:pPr>
            <a:r>
              <a:rPr lang="en-CA" dirty="0">
                <a:latin typeface="Times New Roman" panose="02020603050405020304" pitchFamily="18" charset="0"/>
                <a:cs typeface="Times New Roman" panose="02020603050405020304" pitchFamily="18" charset="0"/>
              </a:rPr>
              <a:t>“It’s a dirty little secret of monetary analysis that changes in interest rates affect the economy mainly through their effect on the housing market and the international value of the dollar (which in turn affects the competitiveness of U.S. goods on world markets). Any direct effect on business investment is so small that it’s hard even to see it in the data. What drives such investment is, instead, perceptions about market demand.”</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Kopp, Leigh, </a:t>
            </a:r>
            <a:r>
              <a:rPr lang="en-CA" dirty="0" err="1">
                <a:latin typeface="Times New Roman" panose="02020603050405020304" pitchFamily="18" charset="0"/>
                <a:cs typeface="Times New Roman" panose="02020603050405020304" pitchFamily="18" charset="0"/>
              </a:rPr>
              <a:t>Mursula</a:t>
            </a:r>
            <a:r>
              <a:rPr lang="en-CA" dirty="0">
                <a:latin typeface="Times New Roman" panose="02020603050405020304" pitchFamily="18" charset="0"/>
                <a:cs typeface="Times New Roman" panose="02020603050405020304" pitchFamily="18" charset="0"/>
              </a:rPr>
              <a:t> and </a:t>
            </a:r>
            <a:r>
              <a:rPr lang="en-CA" dirty="0" err="1">
                <a:latin typeface="Times New Roman" panose="02020603050405020304" pitchFamily="18" charset="0"/>
                <a:cs typeface="Times New Roman" panose="02020603050405020304" pitchFamily="18" charset="0"/>
              </a:rPr>
              <a:t>Tambunlertchai</a:t>
            </a:r>
            <a:r>
              <a:rPr lang="en-CA" dirty="0">
                <a:latin typeface="Times New Roman" panose="02020603050405020304" pitchFamily="18" charset="0"/>
                <a:cs typeface="Times New Roman" panose="02020603050405020304" pitchFamily="18" charset="0"/>
              </a:rPr>
              <a:t> (IMF, 2019, p. 4) reach the same conclusion. According to the authors, there “appears to be little unexplained component of business investment beyond the expected demand effect. Other factors, such as reductions in the cost of capital, thus appear to have played a relatively minor role.”</a:t>
            </a:r>
          </a:p>
          <a:p>
            <a:r>
              <a:rPr lang="en-CA" dirty="0">
                <a:latin typeface="Times New Roman" panose="02020603050405020304" pitchFamily="18" charset="0"/>
                <a:cs typeface="Times New Roman" panose="02020603050405020304" pitchFamily="18" charset="0"/>
              </a:rPr>
              <a:t>An old truth: Robert Hall (1977) stated the “the evidence is disappointingly weak”</a:t>
            </a:r>
          </a:p>
          <a:p>
            <a:endParaRPr lang="en-CA" dirty="0"/>
          </a:p>
          <a:p>
            <a:pPr marL="457200" lvl="1" indent="0">
              <a:buNone/>
            </a:pPr>
            <a:endParaRPr lang="en-CA" dirty="0"/>
          </a:p>
          <a:p>
            <a:pPr marL="457200" lvl="1" indent="0">
              <a:buNone/>
            </a:pPr>
            <a:endParaRPr lang="en-CA" dirty="0"/>
          </a:p>
          <a:p>
            <a:pPr marL="457200" lvl="1" indent="0">
              <a:buNone/>
            </a:pPr>
            <a:endParaRPr lang="en-CA" dirty="0"/>
          </a:p>
          <a:p>
            <a:endParaRPr lang="en-US" dirty="0"/>
          </a:p>
        </p:txBody>
      </p:sp>
      <p:sp>
        <p:nvSpPr>
          <p:cNvPr id="4" name="Title 1">
            <a:extLst>
              <a:ext uri="{FF2B5EF4-FFF2-40B4-BE49-F238E27FC236}">
                <a16:creationId xmlns:a16="http://schemas.microsoft.com/office/drawing/2014/main" id="{7E9AEDE3-0CDD-6B44-8EFD-EB2B8ECDFBCB}"/>
              </a:ext>
            </a:extLst>
          </p:cNvPr>
          <p:cNvSpPr>
            <a:spLocks noGrp="1"/>
          </p:cNvSpPr>
          <p:nvPr>
            <p:ph type="title"/>
          </p:nvPr>
        </p:nvSpPr>
        <p:spPr>
          <a:xfrm>
            <a:off x="370703" y="135924"/>
            <a:ext cx="10515600" cy="1325563"/>
          </a:xfrm>
        </p:spPr>
        <p:txBody>
          <a:bodyPr/>
          <a:lstStyle/>
          <a:p>
            <a:r>
              <a:rPr lang="en-US" dirty="0"/>
              <a:t>THE IS CURVE</a:t>
            </a:r>
          </a:p>
        </p:txBody>
      </p:sp>
    </p:spTree>
    <p:extLst>
      <p:ext uri="{BB962C8B-B14F-4D97-AF65-F5344CB8AC3E}">
        <p14:creationId xmlns:p14="http://schemas.microsoft.com/office/powerpoint/2010/main" val="341466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60813-0B5A-2141-B77D-F2A1C6FD14DB}"/>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How about HANK, RANK and TANK models</a:t>
            </a:r>
          </a:p>
          <a:p>
            <a:r>
              <a:rPr lang="en-US" dirty="0">
                <a:latin typeface="Times New Roman" panose="02020603050405020304" pitchFamily="18" charset="0"/>
                <a:cs typeface="Times New Roman" panose="02020603050405020304" pitchFamily="18" charset="0"/>
              </a:rPr>
              <a:t>Still researching.  So far:</a:t>
            </a:r>
          </a:p>
          <a:p>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t>
            </a:r>
            <a:r>
              <a:rPr lang="en-CA" dirty="0">
                <a:latin typeface="Times New Roman" panose="02020603050405020304" pitchFamily="18" charset="0"/>
                <a:cs typeface="Times New Roman" panose="02020603050405020304" pitchFamily="18" charset="0"/>
              </a:rPr>
              <a:t>The strong response of aggregate consumption to movements in real rates that accounts for the large direct effects in RANK is questionable in light of empirical evidence. </a:t>
            </a:r>
            <a:r>
              <a:rPr lang="en-CA" dirty="0" err="1">
                <a:latin typeface="Times New Roman" panose="02020603050405020304" pitchFamily="18" charset="0"/>
                <a:cs typeface="Times New Roman" panose="02020603050405020304" pitchFamily="18" charset="0"/>
              </a:rPr>
              <a:t>Macroeconometric</a:t>
            </a:r>
            <a:r>
              <a:rPr lang="en-CA" dirty="0">
                <a:latin typeface="Times New Roman" panose="02020603050405020304" pitchFamily="18" charset="0"/>
                <a:cs typeface="Times New Roman" panose="02020603050405020304" pitchFamily="18" charset="0"/>
              </a:rPr>
              <a:t> analysis of aggregate time-series data finds a small sensitivity of consumption to changes in the interest rate after controlling for income.” (Kaplan, Moll, and </a:t>
            </a:r>
            <a:r>
              <a:rPr lang="en-CA" dirty="0" err="1">
                <a:latin typeface="Times New Roman" panose="02020603050405020304" pitchFamily="18" charset="0"/>
                <a:cs typeface="Times New Roman" panose="02020603050405020304" pitchFamily="18" charset="0"/>
              </a:rPr>
              <a:t>Violante</a:t>
            </a:r>
            <a:r>
              <a:rPr lang="en-CA" dirty="0">
                <a:latin typeface="Times New Roman" panose="02020603050405020304" pitchFamily="18" charset="0"/>
                <a:cs typeface="Times New Roman" panose="02020603050405020304" pitchFamily="18" charset="0"/>
              </a:rPr>
              <a:t>, 2018, p. 698)</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HANK models</a:t>
            </a:r>
          </a:p>
          <a:p>
            <a:pPr lvl="1"/>
            <a:r>
              <a:rPr lang="en-US" dirty="0">
                <a:latin typeface="Times New Roman" panose="02020603050405020304" pitchFamily="18" charset="0"/>
                <a:cs typeface="Times New Roman" panose="02020603050405020304" pitchFamily="18" charset="0"/>
              </a:rPr>
              <a:t>“</a:t>
            </a:r>
            <a:r>
              <a:rPr lang="en-CA" dirty="0">
                <a:latin typeface="Times New Roman" panose="02020603050405020304" pitchFamily="18" charset="0"/>
                <a:cs typeface="Times New Roman" panose="02020603050405020304" pitchFamily="18" charset="0"/>
              </a:rPr>
              <a:t>the direct effects of interest rate shocks in our HANK model are always small while the indirect effects </a:t>
            </a:r>
            <a:r>
              <a:rPr lang="en-CA" b="1" i="1" dirty="0">
                <a:latin typeface="Times New Roman" panose="02020603050405020304" pitchFamily="18" charset="0"/>
                <a:cs typeface="Times New Roman" panose="02020603050405020304" pitchFamily="18" charset="0"/>
              </a:rPr>
              <a:t>can be </a:t>
            </a:r>
            <a:r>
              <a:rPr lang="en-CA" dirty="0">
                <a:latin typeface="Times New Roman" panose="02020603050405020304" pitchFamily="18" charset="0"/>
                <a:cs typeface="Times New Roman" panose="02020603050405020304" pitchFamily="18" charset="0"/>
              </a:rPr>
              <a:t>substantial …. households are highly sensitive to labor income shocks but are not responsive to interest rate changes.” (Kaplan, Moll, and </a:t>
            </a:r>
            <a:r>
              <a:rPr lang="en-CA" dirty="0" err="1">
                <a:latin typeface="Times New Roman" panose="02020603050405020304" pitchFamily="18" charset="0"/>
                <a:cs typeface="Times New Roman" panose="02020603050405020304" pitchFamily="18" charset="0"/>
              </a:rPr>
              <a:t>Violante</a:t>
            </a:r>
            <a:r>
              <a:rPr lang="en-CA" dirty="0">
                <a:latin typeface="Times New Roman" panose="02020603050405020304" pitchFamily="18" charset="0"/>
                <a:cs typeface="Times New Roman" panose="02020603050405020304" pitchFamily="18" charset="0"/>
              </a:rPr>
              <a:t>, 2018, p. 699)</a:t>
            </a:r>
            <a:endParaRPr lang="en-US" dirty="0">
              <a:latin typeface="Times New Roman" panose="02020603050405020304" pitchFamily="18" charset="0"/>
              <a:cs typeface="Times New Roman" panose="02020603050405020304" pitchFamily="18" charset="0"/>
            </a:endParaRPr>
          </a:p>
          <a:p>
            <a:endParaRPr lang="en-CA" dirty="0"/>
          </a:p>
          <a:p>
            <a:endParaRPr lang="en-US" dirty="0"/>
          </a:p>
        </p:txBody>
      </p:sp>
    </p:spTree>
    <p:extLst>
      <p:ext uri="{BB962C8B-B14F-4D97-AF65-F5344CB8AC3E}">
        <p14:creationId xmlns:p14="http://schemas.microsoft.com/office/powerpoint/2010/main" val="289812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2D798-ED19-324C-AD86-799881071CB3}"/>
              </a:ext>
            </a:extLst>
          </p:cNvPr>
          <p:cNvSpPr>
            <a:spLocks noGrp="1"/>
          </p:cNvSpPr>
          <p:nvPr>
            <p:ph idx="1"/>
          </p:nvPr>
        </p:nvSpPr>
        <p:spPr>
          <a:xfrm>
            <a:off x="838200" y="1825625"/>
            <a:ext cx="10515600" cy="4836432"/>
          </a:xfrm>
        </p:spPr>
        <p:txBody>
          <a:bodyPr>
            <a:normAutofit fontScale="70000" lnSpcReduction="20000"/>
          </a:bodyPr>
          <a:lstStyle/>
          <a:p>
            <a:r>
              <a:rPr lang="en-CA" dirty="0">
                <a:latin typeface="Times New Roman" panose="02020603050405020304" pitchFamily="18" charset="0"/>
                <a:cs typeface="Times New Roman" panose="02020603050405020304" pitchFamily="18" charset="0"/>
              </a:rPr>
              <a:t>Bullard (2019): “U.S. monetary policymakers and financial market participants have long relied on the Phillips curve—the correlation between labor market outcomes and inflation—to guide monetary policy.”</a:t>
            </a:r>
          </a:p>
          <a:p>
            <a:r>
              <a:rPr lang="en-CA" dirty="0">
                <a:latin typeface="Times New Roman" panose="02020603050405020304" pitchFamily="18" charset="0"/>
                <a:cs typeface="Times New Roman" panose="02020603050405020304" pitchFamily="18" charset="0"/>
              </a:rPr>
              <a:t>NBER (2019), “the relationship between inflation and the unemployment rate is a key input to the design of monetary policy.”</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BUT …</a:t>
            </a:r>
          </a:p>
          <a:p>
            <a:r>
              <a:rPr lang="en-CA" dirty="0">
                <a:latin typeface="Times New Roman" panose="02020603050405020304" pitchFamily="18" charset="0"/>
                <a:cs typeface="Times New Roman" panose="02020603050405020304" pitchFamily="18" charset="0"/>
              </a:rPr>
              <a:t>Claudio </a:t>
            </a:r>
            <a:r>
              <a:rPr lang="en-CA" dirty="0" err="1">
                <a:latin typeface="Times New Roman" panose="02020603050405020304" pitchFamily="18" charset="0"/>
                <a:cs typeface="Times New Roman" panose="02020603050405020304" pitchFamily="18" charset="0"/>
              </a:rPr>
              <a:t>Borio</a:t>
            </a:r>
            <a:r>
              <a:rPr lang="en-CA" dirty="0">
                <a:latin typeface="Times New Roman" panose="02020603050405020304" pitchFamily="18" charset="0"/>
                <a:cs typeface="Times New Roman" panose="02020603050405020304" pitchFamily="18" charset="0"/>
              </a:rPr>
              <a:t>, has recently argued that “the response of inflation to a measure of labour market slack has tended to decline and become statistically indistinguishable from zero. In other words, inflation no longer appears to be sufficiently responsive to tightness in labour markets” (</a:t>
            </a:r>
            <a:r>
              <a:rPr lang="en-CA" dirty="0" err="1">
                <a:latin typeface="Times New Roman" panose="02020603050405020304" pitchFamily="18" charset="0"/>
                <a:cs typeface="Times New Roman" panose="02020603050405020304" pitchFamily="18" charset="0"/>
              </a:rPr>
              <a:t>Borio</a:t>
            </a:r>
            <a:r>
              <a:rPr lang="en-CA" dirty="0">
                <a:latin typeface="Times New Roman" panose="02020603050405020304" pitchFamily="18" charset="0"/>
                <a:cs typeface="Times New Roman" panose="02020603050405020304" pitchFamily="18" charset="0"/>
              </a:rPr>
              <a:t>, 2017, p. 2). </a:t>
            </a:r>
          </a:p>
          <a:p>
            <a:r>
              <a:rPr lang="en-US" dirty="0" err="1">
                <a:solidFill>
                  <a:srgbClr val="FFFFFF"/>
                </a:solidFill>
                <a:latin typeface="Times New Roman" panose="02020603050405020304" pitchFamily="18" charset="0"/>
                <a:cs typeface="Times New Roman" panose="02020603050405020304" pitchFamily="18" charset="0"/>
              </a:rPr>
              <a:t>Borio</a:t>
            </a:r>
            <a:r>
              <a:rPr lang="en-US" dirty="0">
                <a:solidFill>
                  <a:srgbClr val="FFFFFF"/>
                </a:solidFill>
                <a:latin typeface="Times New Roman" panose="02020603050405020304" pitchFamily="18" charset="0"/>
                <a:cs typeface="Times New Roman" panose="02020603050405020304" pitchFamily="18" charset="0"/>
              </a:rPr>
              <a:t> (2017, p. 2): “the response of inflation to a measure of </a:t>
            </a:r>
            <a:r>
              <a:rPr lang="en-US" dirty="0" err="1">
                <a:solidFill>
                  <a:srgbClr val="FFFFFF"/>
                </a:solidFill>
                <a:latin typeface="Times New Roman" panose="02020603050405020304" pitchFamily="18" charset="0"/>
                <a:cs typeface="Times New Roman" panose="02020603050405020304" pitchFamily="18" charset="0"/>
              </a:rPr>
              <a:t>labour</a:t>
            </a:r>
            <a:r>
              <a:rPr lang="en-US" dirty="0">
                <a:solidFill>
                  <a:srgbClr val="FFFFFF"/>
                </a:solidFill>
                <a:latin typeface="Times New Roman" panose="02020603050405020304" pitchFamily="18" charset="0"/>
                <a:cs typeface="Times New Roman" panose="02020603050405020304" pitchFamily="18" charset="0"/>
              </a:rPr>
              <a:t> market slack has tended to decline and become statistically indistinguishable from zero. In other words, inflation no longer appears to be sufficiently responsive to tightness in </a:t>
            </a:r>
            <a:r>
              <a:rPr lang="en-US" dirty="0" err="1">
                <a:solidFill>
                  <a:srgbClr val="FFFFFF"/>
                </a:solidFill>
                <a:latin typeface="Times New Roman" panose="02020603050405020304" pitchFamily="18" charset="0"/>
                <a:cs typeface="Times New Roman" panose="02020603050405020304" pitchFamily="18" charset="0"/>
              </a:rPr>
              <a:t>labour</a:t>
            </a:r>
            <a:r>
              <a:rPr lang="en-US" dirty="0">
                <a:solidFill>
                  <a:srgbClr val="FFFFFF"/>
                </a:solidFill>
                <a:latin typeface="Times New Roman" panose="02020603050405020304" pitchFamily="18" charset="0"/>
                <a:cs typeface="Times New Roman" panose="02020603050405020304" pitchFamily="18" charset="0"/>
              </a:rPr>
              <a:t> markets” </a:t>
            </a:r>
          </a:p>
          <a:p>
            <a:r>
              <a:rPr lang="en-US" dirty="0" err="1">
                <a:solidFill>
                  <a:srgbClr val="FFFFFF"/>
                </a:solidFill>
                <a:latin typeface="Times New Roman" panose="02020603050405020304" pitchFamily="18" charset="0"/>
                <a:cs typeface="Times New Roman" panose="02020603050405020304" pitchFamily="18" charset="0"/>
              </a:rPr>
              <a:t>Arestis</a:t>
            </a:r>
            <a:r>
              <a:rPr lang="en-US" dirty="0">
                <a:solidFill>
                  <a:srgbClr val="FFFFFF"/>
                </a:solidFill>
                <a:latin typeface="Times New Roman" panose="02020603050405020304" pitchFamily="18" charset="0"/>
                <a:cs typeface="Times New Roman" panose="02020603050405020304" pitchFamily="18" charset="0"/>
              </a:rPr>
              <a:t> and Sawyer (2003, p. 5): “It is a long and uncertain chain of events from an adjustment in the interest rate controlled by the central bank to a desired change in the rate of inflation.”</a:t>
            </a:r>
          </a:p>
          <a:p>
            <a:r>
              <a:rPr lang="en-US" dirty="0">
                <a:latin typeface="Times New Roman" panose="02020603050405020304" pitchFamily="18" charset="0"/>
                <a:cs typeface="Times New Roman" panose="02020603050405020304" pitchFamily="18" charset="0"/>
              </a:rPr>
              <a:t>Gordon (1989): “was there ever a Phillips curve”? </a:t>
            </a:r>
            <a:endParaRPr lang="en-CA" dirty="0">
              <a:latin typeface="Times New Roman" panose="02020603050405020304" pitchFamily="18" charset="0"/>
              <a:cs typeface="Times New Roman" panose="02020603050405020304" pitchFamily="18" charset="0"/>
            </a:endParaRPr>
          </a:p>
          <a:p>
            <a:endParaRPr lang="en-US" dirty="0">
              <a:solidFill>
                <a:srgbClr val="FFFFFF"/>
              </a:solidFill>
            </a:endParaRPr>
          </a:p>
          <a:p>
            <a:endParaRPr lang="en-US" dirty="0">
              <a:solidFill>
                <a:srgbClr val="FFFFFF"/>
              </a:solidFill>
            </a:endParaRPr>
          </a:p>
          <a:p>
            <a:endParaRPr lang="en-CA" dirty="0"/>
          </a:p>
          <a:p>
            <a:endParaRPr lang="en-CA" dirty="0"/>
          </a:p>
          <a:p>
            <a:endParaRPr lang="en-CA" dirty="0"/>
          </a:p>
          <a:p>
            <a:endParaRPr lang="en-US" dirty="0"/>
          </a:p>
        </p:txBody>
      </p:sp>
    </p:spTree>
    <p:extLst>
      <p:ext uri="{BB962C8B-B14F-4D97-AF65-F5344CB8AC3E}">
        <p14:creationId xmlns:p14="http://schemas.microsoft.com/office/powerpoint/2010/main" val="333435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9311-C1FB-6243-AD76-9CDFA503BFC6}"/>
              </a:ext>
            </a:extLst>
          </p:cNvPr>
          <p:cNvSpPr>
            <a:spLocks noGrp="1"/>
          </p:cNvSpPr>
          <p:nvPr>
            <p:ph idx="1"/>
          </p:nvPr>
        </p:nvSpPr>
        <p:spPr/>
        <p:txBody>
          <a:bodyPr>
            <a:normAutofit fontScale="77500" lnSpcReduction="20000"/>
          </a:bodyPr>
          <a:lstStyle/>
          <a:p>
            <a:r>
              <a:rPr lang="en-US" dirty="0">
                <a:solidFill>
                  <a:srgbClr val="FFFFFF"/>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Various inflation drivers have been shaping the inflation process in ways that at times have been difficult to fully understand. The heightened uncertainty has natur15ally carried over to inflation forecasting” (BIS, 2015, p. 74)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slope of the Phillips curve itself has been getting flatter, ever since the1980s, and is now quite small. </a:t>
            </a:r>
            <a:r>
              <a:rPr lang="mr-IN" dirty="0">
                <a:latin typeface="Times New Roman" panose="02020603050405020304" pitchFamily="18" charset="0"/>
              </a:rPr>
              <a:t>…</a:t>
            </a: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there is no well-defined natural rate of unemployment, either statistically or conceptually.” (Solow, 2018, p.423).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slope of the short-run inflation– unemployment relationship has flattened” (Gordon, 2018, p. 427).</a:t>
            </a:r>
          </a:p>
          <a:p>
            <a:endParaRPr lang="en-US"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“The slope of the Phillips curve—a measure of the responsiveness of inflation to a decline in labor market slack—has diminished very significantly since the 1960s. In other words, the Phillips curve appears to have become quite flat.” (Janet Yellen, 2019)</a:t>
            </a:r>
          </a:p>
          <a:p>
            <a:endParaRPr lang="en-CA" dirty="0"/>
          </a:p>
          <a:p>
            <a:endParaRPr lang="en-US" dirty="0"/>
          </a:p>
        </p:txBody>
      </p:sp>
    </p:spTree>
    <p:extLst>
      <p:ext uri="{BB962C8B-B14F-4D97-AF65-F5344CB8AC3E}">
        <p14:creationId xmlns:p14="http://schemas.microsoft.com/office/powerpoint/2010/main" val="3847648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C0BA8-5AF3-4D41-A8C3-47D020861D13}"/>
              </a:ext>
            </a:extLst>
          </p:cNvPr>
          <p:cNvSpPr>
            <a:spLocks noGrp="1"/>
          </p:cNvSpPr>
          <p:nvPr>
            <p:ph idx="1"/>
          </p:nvPr>
        </p:nvSpPr>
        <p:spPr/>
        <p:txBody>
          <a:bodyPr/>
          <a:lstStyle/>
          <a:p>
            <a:r>
              <a:rPr lang="en-CA" dirty="0">
                <a:latin typeface="Times New Roman" panose="02020603050405020304" pitchFamily="18" charset="0"/>
                <a:cs typeface="Times New Roman" panose="02020603050405020304" pitchFamily="18" charset="0"/>
              </a:rPr>
              <a:t>A labour specialist at the US Bureau of Labor Statistics, </a:t>
            </a:r>
            <a:r>
              <a:rPr lang="en-CA" dirty="0" err="1">
                <a:latin typeface="Times New Roman" panose="02020603050405020304" pitchFamily="18" charset="0"/>
                <a:cs typeface="Times New Roman" panose="02020603050405020304" pitchFamily="18" charset="0"/>
              </a:rPr>
              <a:t>Politano</a:t>
            </a:r>
            <a:r>
              <a:rPr lang="en-CA" dirty="0">
                <a:latin typeface="Times New Roman" panose="02020603050405020304" pitchFamily="18" charset="0"/>
                <a:cs typeface="Times New Roman" panose="02020603050405020304" pitchFamily="18" charset="0"/>
              </a:rPr>
              <a:t> (2021, online), has concluded that "Over the last 20 years, the Phillips curve relationship has nearly completely broken down in the United States".</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Mary C. Daly, President of the Federal Reserve Board of San Francisco (see Daly, 2019), who argues that "As for the Phillips curve… most arguments today center around whether it’s dead or just gravely ill. Either way, the relationship between unemployment and inflation has become very difficult to spot."</a:t>
            </a:r>
          </a:p>
          <a:p>
            <a:endParaRPr lang="en-US" dirty="0"/>
          </a:p>
        </p:txBody>
      </p:sp>
    </p:spTree>
    <p:extLst>
      <p:ext uri="{BB962C8B-B14F-4D97-AF65-F5344CB8AC3E}">
        <p14:creationId xmlns:p14="http://schemas.microsoft.com/office/powerpoint/2010/main" val="267110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8317C-C9EC-D444-ADB3-A6FCF0AD139D}"/>
              </a:ext>
            </a:extLst>
          </p:cNvPr>
          <p:cNvSpPr>
            <a:spLocks noGrp="1"/>
          </p:cNvSpPr>
          <p:nvPr>
            <p:ph idx="1"/>
          </p:nvPr>
        </p:nvSpPr>
        <p:spPr/>
        <p:txBody>
          <a:bodyPr>
            <a:normAutofit lnSpcReduction="10000"/>
          </a:bodyPr>
          <a:lstStyle/>
          <a:p>
            <a:r>
              <a:rPr lang="en-CA" dirty="0">
                <a:latin typeface="Times New Roman" panose="02020603050405020304" pitchFamily="18" charset="0"/>
                <a:cs typeface="Times New Roman" panose="02020603050405020304" pitchFamily="18" charset="0"/>
              </a:rPr>
              <a:t>Despite this, many at the federal Reserve “assume” the existence of the Phillips Curve:</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Jerome Powell (2018): “the Phillips curve continues to be meaningful for monetary policy”.  It was simply “hibernating”;</a:t>
            </a:r>
            <a:endParaRPr lang="en-US" dirty="0">
              <a:latin typeface="Times New Roman" panose="02020603050405020304" pitchFamily="18" charset="0"/>
              <a:cs typeface="Times New Roman" panose="02020603050405020304" pitchFamily="18" charset="0"/>
            </a:endParaRP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Dennis Lockhart (president of the Federal Reserve Bank of Atlanta):</a:t>
            </a:r>
          </a:p>
          <a:p>
            <a:pPr lvl="1"/>
            <a:r>
              <a:rPr lang="en-CA" dirty="0">
                <a:latin typeface="Times New Roman" panose="02020603050405020304" pitchFamily="18" charset="0"/>
                <a:cs typeface="Times New Roman" panose="02020603050405020304" pitchFamily="18" charset="0"/>
              </a:rPr>
              <a:t>“I think a policymaker has to act on the view that the basic relationship in the Phillips curve between inflation and [un]employment will assert itself in a reasonable period of time as the economy tightens up, as the resource picture in the economy tightens.”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990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173F4-0D9C-5943-84DF-5211FCF83CF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t>
            </a:r>
            <a:r>
              <a:rPr lang="en-CA" dirty="0">
                <a:latin typeface="Times New Roman" panose="02020603050405020304" pitchFamily="18" charset="0"/>
                <a:cs typeface="Times New Roman" panose="02020603050405020304" pitchFamily="18" charset="0"/>
              </a:rPr>
              <a:t>All of the forgoing examples show that central bankers are not yet willing to discard the Phillips curve as a policy tool, even though the evidence for a downward sloping curve is meager” (Dorn, 2020)</a:t>
            </a:r>
          </a:p>
          <a:p>
            <a:endParaRPr lang="en-CA"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“Without the PC, the whole complicated paraphernalia that underpins central bank policy suddenly looks very shaky. For this reason, the Phillips Curve will not be abandoned lightly by policy makers” (Gavin Davies, in the FT, 2017)</a:t>
            </a:r>
          </a:p>
          <a:p>
            <a:endParaRPr lang="en-US" dirty="0"/>
          </a:p>
        </p:txBody>
      </p:sp>
    </p:spTree>
    <p:extLst>
      <p:ext uri="{BB962C8B-B14F-4D97-AF65-F5344CB8AC3E}">
        <p14:creationId xmlns:p14="http://schemas.microsoft.com/office/powerpoint/2010/main" val="264665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2B23E2-2468-3C41-9167-B425B4020887}"/>
              </a:ext>
            </a:extLst>
          </p:cNvPr>
          <p:cNvSpPr>
            <a:spLocks noGrp="1"/>
          </p:cNvSpPr>
          <p:nvPr>
            <p:ph idx="1"/>
          </p:nvPr>
        </p:nvSpPr>
        <p:spPr/>
        <p:txBody>
          <a:bodyPr>
            <a:normAutofit fontScale="92500" lnSpcReduction="20000"/>
          </a:bodyPr>
          <a:lstStyle/>
          <a:p>
            <a:r>
              <a:rPr lang="en-CA" dirty="0">
                <a:latin typeface="Times New Roman" panose="02020603050405020304" pitchFamily="18" charset="0"/>
                <a:cs typeface="Times New Roman" panose="02020603050405020304" pitchFamily="18" charset="0"/>
              </a:rPr>
              <a:t>Roots: Walter Heller (economic advisor to Kennedy)</a:t>
            </a:r>
          </a:p>
          <a:p>
            <a:r>
              <a:rPr lang="en-CA" dirty="0">
                <a:latin typeface="Times New Roman" panose="02020603050405020304" pitchFamily="18" charset="0"/>
                <a:cs typeface="Times New Roman" panose="02020603050405020304" pitchFamily="18" charset="0"/>
              </a:rPr>
              <a:t>Rules vs discretion debate</a:t>
            </a:r>
          </a:p>
          <a:p>
            <a:r>
              <a:rPr lang="en-CA" dirty="0">
                <a:latin typeface="Times New Roman" panose="02020603050405020304" pitchFamily="18" charset="0"/>
                <a:cs typeface="Times New Roman" panose="02020603050405020304" pitchFamily="18" charset="0"/>
              </a:rPr>
              <a:t>Joan Robinson recognized this problem as early as 1943: "The regulating effect of changes in the rate of interest was at best very weak" (see 1943, p. 26), and again in 1952, where she describes as a 'false scent' the use of counter-cyclical monetary policy, and rejects: "the conception of an economy which is automatically held on a path of steady development by the mechanism of the rate of interest ...  But it is by no means easy to see how the monetary mechanism is supposed to ensure how that the rate of interest actually assumes its full employment value. ... The automatic corrective action of the rate of interest is condemned by its very nature to be always too little and too late" (see Robinson, 1952, pp. 73-74).</a:t>
            </a:r>
          </a:p>
          <a:p>
            <a:r>
              <a:rPr lang="en-CA" dirty="0"/>
              <a:t> </a:t>
            </a:r>
          </a:p>
          <a:p>
            <a:endParaRPr lang="en-US" dirty="0"/>
          </a:p>
        </p:txBody>
      </p:sp>
    </p:spTree>
    <p:extLst>
      <p:ext uri="{BB962C8B-B14F-4D97-AF65-F5344CB8AC3E}">
        <p14:creationId xmlns:p14="http://schemas.microsoft.com/office/powerpoint/2010/main" val="300157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B3FF2-8AD7-A343-868F-4DFEA1686BFC}"/>
              </a:ext>
            </a:extLst>
          </p:cNvPr>
          <p:cNvSpPr>
            <a:spLocks noGrp="1"/>
          </p:cNvSpPr>
          <p:nvPr>
            <p:ph idx="1"/>
          </p:nvPr>
        </p:nvSpPr>
        <p:spPr/>
        <p:txBody>
          <a:bodyPr>
            <a:normAutofit fontScale="92500" lnSpcReduction="10000"/>
          </a:bodyPr>
          <a:lstStyle/>
          <a:p>
            <a:r>
              <a:rPr lang="en-CA" dirty="0">
                <a:latin typeface="Times New Roman" panose="02020603050405020304" pitchFamily="18" charset="0"/>
                <a:cs typeface="Times New Roman" panose="02020603050405020304" pitchFamily="18" charset="0"/>
              </a:rPr>
              <a:t>So the costs of fine tuning can be large: </a:t>
            </a:r>
            <a:r>
              <a:rPr lang="en-GB" dirty="0">
                <a:latin typeface="Times New Roman" panose="02020603050405020304" pitchFamily="18" charset="0"/>
                <a:cs typeface="Times New Roman" panose="02020603050405020304" pitchFamily="18" charset="0"/>
              </a:rPr>
              <a:t>“Because reaction functions rely on fine-tuning the economy as needed, the central bank’s policy obsession with inflation often translates into repeated increases in the rate of interest until the economy finally deflates (or collapses) in the misguided pursuit of a ‘soft landing’” (Rochon and </a:t>
            </a:r>
            <a:r>
              <a:rPr lang="en-GB" dirty="0" err="1">
                <a:latin typeface="Times New Roman" panose="02020603050405020304" pitchFamily="18" charset="0"/>
                <a:cs typeface="Times New Roman" panose="02020603050405020304" pitchFamily="18" charset="0"/>
              </a:rPr>
              <a:t>Setterfield</a:t>
            </a:r>
            <a:r>
              <a:rPr lang="en-GB" dirty="0">
                <a:latin typeface="Times New Roman" panose="02020603050405020304" pitchFamily="18" charset="0"/>
                <a:cs typeface="Times New Roman" panose="02020603050405020304" pitchFamily="18" charset="0"/>
              </a:rPr>
              <a:t>, 2008, p. 15).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What I called elsewhere, the pursuit of the Holy Grail.</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The same conclusion was reached by Lavoie (2014, p. 235), “inflation control can be achieved only at the cost of large losses in economic activity.”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81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9F8F069A-DD32-0A44-A704-A088689094E9}"/>
              </a:ext>
            </a:extLst>
          </p:cNvPr>
          <p:cNvPicPr>
            <a:picLocks noGrp="1" noChangeAspect="1"/>
          </p:cNvPicPr>
          <p:nvPr>
            <p:ph idx="1"/>
          </p:nvPr>
        </p:nvPicPr>
        <p:blipFill>
          <a:blip r:embed="rId2"/>
          <a:stretch>
            <a:fillRect/>
          </a:stretch>
        </p:blipFill>
        <p:spPr>
          <a:xfrm>
            <a:off x="4147110" y="608354"/>
            <a:ext cx="3867300" cy="5641292"/>
          </a:xfrm>
        </p:spPr>
      </p:pic>
      <p:pic>
        <p:nvPicPr>
          <p:cNvPr id="7" name="Picture 6" descr="Chart, histogram&#10;&#10;Description automatically generated">
            <a:extLst>
              <a:ext uri="{FF2B5EF4-FFF2-40B4-BE49-F238E27FC236}">
                <a16:creationId xmlns:a16="http://schemas.microsoft.com/office/drawing/2014/main" id="{B8E47FD7-BA47-6C40-8B7B-AF3211DEA98C}"/>
              </a:ext>
            </a:extLst>
          </p:cNvPr>
          <p:cNvPicPr>
            <a:picLocks noChangeAspect="1"/>
          </p:cNvPicPr>
          <p:nvPr/>
        </p:nvPicPr>
        <p:blipFill>
          <a:blip r:embed="rId3"/>
          <a:stretch>
            <a:fillRect/>
          </a:stretch>
        </p:blipFill>
        <p:spPr>
          <a:xfrm>
            <a:off x="0" y="608354"/>
            <a:ext cx="3834811" cy="5641292"/>
          </a:xfrm>
          <a:prstGeom prst="rect">
            <a:avLst/>
          </a:prstGeom>
        </p:spPr>
      </p:pic>
      <p:pic>
        <p:nvPicPr>
          <p:cNvPr id="9" name="Picture 8" descr="Timeline&#10;&#10;Description automatically generated with medium confidence">
            <a:extLst>
              <a:ext uri="{FF2B5EF4-FFF2-40B4-BE49-F238E27FC236}">
                <a16:creationId xmlns:a16="http://schemas.microsoft.com/office/drawing/2014/main" id="{C248D346-0C2C-8A42-8CB7-D4E4205B456A}"/>
              </a:ext>
            </a:extLst>
          </p:cNvPr>
          <p:cNvPicPr>
            <a:picLocks noChangeAspect="1"/>
          </p:cNvPicPr>
          <p:nvPr/>
        </p:nvPicPr>
        <p:blipFill>
          <a:blip r:embed="rId4"/>
          <a:stretch>
            <a:fillRect/>
          </a:stretch>
        </p:blipFill>
        <p:spPr>
          <a:xfrm>
            <a:off x="8268142" y="608354"/>
            <a:ext cx="3923858" cy="5641292"/>
          </a:xfrm>
          <a:prstGeom prst="rect">
            <a:avLst/>
          </a:prstGeom>
        </p:spPr>
      </p:pic>
    </p:spTree>
    <p:extLst>
      <p:ext uri="{BB962C8B-B14F-4D97-AF65-F5344CB8AC3E}">
        <p14:creationId xmlns:p14="http://schemas.microsoft.com/office/powerpoint/2010/main" val="2036095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E7B7E-7745-D544-9737-7EC61CD40C87}"/>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nature of inflation</a:t>
            </a:r>
          </a:p>
          <a:p>
            <a:pPr lvl="1"/>
            <a:r>
              <a:rPr lang="en-US" dirty="0">
                <a:latin typeface="Times New Roman" panose="02020603050405020304" pitchFamily="18" charset="0"/>
                <a:cs typeface="Times New Roman" panose="02020603050405020304" pitchFamily="18" charset="0"/>
              </a:rPr>
              <a:t>Monetary policy would only </a:t>
            </a:r>
            <a:r>
              <a:rPr lang="en-US" i="1" dirty="0">
                <a:latin typeface="Times New Roman" panose="02020603050405020304" pitchFamily="18" charset="0"/>
                <a:cs typeface="Times New Roman" panose="02020603050405020304" pitchFamily="18" charset="0"/>
              </a:rPr>
              <a:t>theoretically</a:t>
            </a:r>
            <a:r>
              <a:rPr lang="en-US" dirty="0">
                <a:latin typeface="Times New Roman" panose="02020603050405020304" pitchFamily="18" charset="0"/>
                <a:cs typeface="Times New Roman" panose="02020603050405020304" pitchFamily="18" charset="0"/>
              </a:rPr>
              <a:t> work if inflation was the result of demand-side issues;</a:t>
            </a:r>
          </a:p>
          <a:p>
            <a:pPr lvl="1"/>
            <a:r>
              <a:rPr lang="en-US" dirty="0">
                <a:latin typeface="Times New Roman" panose="02020603050405020304" pitchFamily="18" charset="0"/>
                <a:cs typeface="Times New Roman" panose="02020603050405020304" pitchFamily="18" charset="0"/>
              </a:rPr>
              <a:t>But even if demand is at the root of inflation, then given the arguments so far, would monetary policy work?</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BUT what is inflation is the result of supply-side problems: conflict over the size of the distributive pie, or bottle necks as it seems to be the case now in 2022?</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What then: how can raising rates solve bottlenecks?</a:t>
            </a:r>
          </a:p>
        </p:txBody>
      </p:sp>
    </p:spTree>
    <p:extLst>
      <p:ext uri="{BB962C8B-B14F-4D97-AF65-F5344CB8AC3E}">
        <p14:creationId xmlns:p14="http://schemas.microsoft.com/office/powerpoint/2010/main" val="397888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00C31-311E-0641-BBDC-F0295E340C09}"/>
              </a:ext>
            </a:extLst>
          </p:cNvPr>
          <p:cNvSpPr>
            <a:spLocks noGrp="1"/>
          </p:cNvSpPr>
          <p:nvPr>
            <p:ph idx="1"/>
          </p:nvPr>
        </p:nvSpPr>
        <p:spPr>
          <a:xfrm>
            <a:off x="412789" y="2941189"/>
            <a:ext cx="3535017" cy="3151386"/>
          </a:xfrm>
        </p:spPr>
        <p:txBody>
          <a:bodyPr/>
          <a:lstStyle/>
          <a:p>
            <a:r>
              <a:rPr lang="en-US" dirty="0">
                <a:latin typeface="Times New Roman" panose="02020603050405020304" pitchFamily="18" charset="0"/>
                <a:cs typeface="Times New Roman" panose="02020603050405020304" pitchFamily="18" charset="0"/>
              </a:rPr>
              <a:t>Price of oil, one of the dominant sources of current inflation, has come down considerably (Summer, 2021)</a:t>
            </a:r>
          </a:p>
        </p:txBody>
      </p:sp>
      <p:pic>
        <p:nvPicPr>
          <p:cNvPr id="5" name="Picture 4">
            <a:extLst>
              <a:ext uri="{FF2B5EF4-FFF2-40B4-BE49-F238E27FC236}">
                <a16:creationId xmlns:a16="http://schemas.microsoft.com/office/drawing/2014/main" id="{67B74E7B-30D3-854A-9DED-F522247C8CFB}"/>
              </a:ext>
            </a:extLst>
          </p:cNvPr>
          <p:cNvPicPr>
            <a:picLocks noChangeAspect="1"/>
          </p:cNvPicPr>
          <p:nvPr/>
        </p:nvPicPr>
        <p:blipFill>
          <a:blip r:embed="rId2"/>
          <a:stretch>
            <a:fillRect/>
          </a:stretch>
        </p:blipFill>
        <p:spPr>
          <a:xfrm>
            <a:off x="3947806" y="1690688"/>
            <a:ext cx="7346609" cy="5124573"/>
          </a:xfrm>
          <a:prstGeom prst="rect">
            <a:avLst/>
          </a:prstGeom>
        </p:spPr>
      </p:pic>
    </p:spTree>
    <p:extLst>
      <p:ext uri="{BB962C8B-B14F-4D97-AF65-F5344CB8AC3E}">
        <p14:creationId xmlns:p14="http://schemas.microsoft.com/office/powerpoint/2010/main" val="1589354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2E1F32-8298-D145-A355-D6F1669E487B}"/>
              </a:ext>
            </a:extLst>
          </p:cNvPr>
          <p:cNvPicPr>
            <a:picLocks noChangeAspect="1"/>
          </p:cNvPicPr>
          <p:nvPr/>
        </p:nvPicPr>
        <p:blipFill>
          <a:blip r:embed="rId2"/>
          <a:stretch>
            <a:fillRect/>
          </a:stretch>
        </p:blipFill>
        <p:spPr>
          <a:xfrm>
            <a:off x="366472" y="1620995"/>
            <a:ext cx="4534302" cy="4506312"/>
          </a:xfrm>
          <a:prstGeom prst="rect">
            <a:avLst/>
          </a:prstGeom>
        </p:spPr>
      </p:pic>
      <p:pic>
        <p:nvPicPr>
          <p:cNvPr id="3" name="Picture 2">
            <a:extLst>
              <a:ext uri="{FF2B5EF4-FFF2-40B4-BE49-F238E27FC236}">
                <a16:creationId xmlns:a16="http://schemas.microsoft.com/office/drawing/2014/main" id="{B03E7B12-8B10-D142-84DC-50BB1E34BC45}"/>
              </a:ext>
            </a:extLst>
          </p:cNvPr>
          <p:cNvPicPr>
            <a:picLocks noChangeAspect="1"/>
          </p:cNvPicPr>
          <p:nvPr/>
        </p:nvPicPr>
        <p:blipFill>
          <a:blip r:embed="rId3"/>
          <a:stretch>
            <a:fillRect/>
          </a:stretch>
        </p:blipFill>
        <p:spPr>
          <a:xfrm>
            <a:off x="5042230" y="1744285"/>
            <a:ext cx="7011976" cy="4183904"/>
          </a:xfrm>
          <a:prstGeom prst="rect">
            <a:avLst/>
          </a:prstGeom>
        </p:spPr>
      </p:pic>
      <p:sp>
        <p:nvSpPr>
          <p:cNvPr id="4" name="TextBox 3">
            <a:extLst>
              <a:ext uri="{FF2B5EF4-FFF2-40B4-BE49-F238E27FC236}">
                <a16:creationId xmlns:a16="http://schemas.microsoft.com/office/drawing/2014/main" id="{8305D93A-36D5-E542-877E-6272BBCF0B97}"/>
              </a:ext>
            </a:extLst>
          </p:cNvPr>
          <p:cNvSpPr txBox="1"/>
          <p:nvPr/>
        </p:nvSpPr>
        <p:spPr>
          <a:xfrm>
            <a:off x="8050745" y="6004880"/>
            <a:ext cx="171997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Freightos</a:t>
            </a:r>
          </a:p>
        </p:txBody>
      </p:sp>
      <p:sp>
        <p:nvSpPr>
          <p:cNvPr id="2" name="TextBox 1">
            <a:extLst>
              <a:ext uri="{FF2B5EF4-FFF2-40B4-BE49-F238E27FC236}">
                <a16:creationId xmlns:a16="http://schemas.microsoft.com/office/drawing/2014/main" id="{0B743F40-6021-2D4D-87F6-7B1D6380DAA0}"/>
              </a:ext>
            </a:extLst>
          </p:cNvPr>
          <p:cNvSpPr txBox="1"/>
          <p:nvPr/>
        </p:nvSpPr>
        <p:spPr>
          <a:xfrm>
            <a:off x="243181" y="6312657"/>
            <a:ext cx="811033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the height of the crisis, accounted for 50% of inflation</a:t>
            </a:r>
          </a:p>
        </p:txBody>
      </p:sp>
    </p:spTree>
    <p:extLst>
      <p:ext uri="{BB962C8B-B14F-4D97-AF65-F5344CB8AC3E}">
        <p14:creationId xmlns:p14="http://schemas.microsoft.com/office/powerpoint/2010/main" val="2015008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BBB43B-01D9-5C4D-8FDB-9829B6AC1219}"/>
              </a:ext>
            </a:extLst>
          </p:cNvPr>
          <p:cNvPicPr>
            <a:picLocks noGrp="1" noChangeAspect="1"/>
          </p:cNvPicPr>
          <p:nvPr>
            <p:ph idx="1"/>
          </p:nvPr>
        </p:nvPicPr>
        <p:blipFill>
          <a:blip r:embed="rId2"/>
          <a:stretch>
            <a:fillRect/>
          </a:stretch>
        </p:blipFill>
        <p:spPr>
          <a:xfrm>
            <a:off x="830262" y="632929"/>
            <a:ext cx="10632868" cy="5316434"/>
          </a:xfrm>
        </p:spPr>
      </p:pic>
    </p:spTree>
    <p:extLst>
      <p:ext uri="{BB962C8B-B14F-4D97-AF65-F5344CB8AC3E}">
        <p14:creationId xmlns:p14="http://schemas.microsoft.com/office/powerpoint/2010/main" val="3177233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FA17AE9-EE8C-2946-A0A3-02B5A80E2C31}"/>
              </a:ext>
            </a:extLst>
          </p:cNvPr>
          <p:cNvPicPr>
            <a:picLocks noGrp="1" noChangeAspect="1"/>
          </p:cNvPicPr>
          <p:nvPr>
            <p:ph idx="1"/>
          </p:nvPr>
        </p:nvPicPr>
        <p:blipFill>
          <a:blip r:embed="rId2"/>
          <a:stretch>
            <a:fillRect/>
          </a:stretch>
        </p:blipFill>
        <p:spPr>
          <a:xfrm>
            <a:off x="70313" y="97550"/>
            <a:ext cx="4472576" cy="4453902"/>
          </a:xfrm>
        </p:spPr>
      </p:pic>
      <p:sp>
        <p:nvSpPr>
          <p:cNvPr id="10" name="TextBox 9">
            <a:extLst>
              <a:ext uri="{FF2B5EF4-FFF2-40B4-BE49-F238E27FC236}">
                <a16:creationId xmlns:a16="http://schemas.microsoft.com/office/drawing/2014/main" id="{3E08C592-2CBF-CD4C-8A74-05E23A9EB124}"/>
              </a:ext>
            </a:extLst>
          </p:cNvPr>
          <p:cNvSpPr txBox="1"/>
          <p:nvPr/>
        </p:nvSpPr>
        <p:spPr>
          <a:xfrm>
            <a:off x="9329530" y="755152"/>
            <a:ext cx="2862470" cy="5693866"/>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The most aggressive monetary policy response in Federal Reserve history;</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But why?</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Side effects: collapse of bond values; failure of SVB</a:t>
            </a: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AFFF415-A3EC-D747-8ACF-84CCBEACBCB0}"/>
              </a:ext>
            </a:extLst>
          </p:cNvPr>
          <p:cNvPicPr>
            <a:picLocks noChangeAspect="1"/>
          </p:cNvPicPr>
          <p:nvPr/>
        </p:nvPicPr>
        <p:blipFill>
          <a:blip r:embed="rId3"/>
          <a:stretch>
            <a:fillRect/>
          </a:stretch>
        </p:blipFill>
        <p:spPr>
          <a:xfrm>
            <a:off x="4495800" y="1799261"/>
            <a:ext cx="4634632" cy="4303587"/>
          </a:xfrm>
          <a:prstGeom prst="rect">
            <a:avLst/>
          </a:prstGeom>
        </p:spPr>
      </p:pic>
    </p:spTree>
    <p:extLst>
      <p:ext uri="{BB962C8B-B14F-4D97-AF65-F5344CB8AC3E}">
        <p14:creationId xmlns:p14="http://schemas.microsoft.com/office/powerpoint/2010/main" val="3875498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61A308-A6B2-6846-8CF7-1567446FDCAB}"/>
              </a:ext>
            </a:extLst>
          </p:cNvPr>
          <p:cNvPicPr>
            <a:picLocks noGrp="1" noChangeAspect="1"/>
          </p:cNvPicPr>
          <p:nvPr>
            <p:ph idx="1"/>
          </p:nvPr>
        </p:nvPicPr>
        <p:blipFill>
          <a:blip r:embed="rId2"/>
          <a:stretch>
            <a:fillRect/>
          </a:stretch>
        </p:blipFill>
        <p:spPr>
          <a:xfrm>
            <a:off x="172417" y="265044"/>
            <a:ext cx="11317218" cy="6316298"/>
          </a:xfrm>
        </p:spPr>
      </p:pic>
    </p:spTree>
    <p:extLst>
      <p:ext uri="{BB962C8B-B14F-4D97-AF65-F5344CB8AC3E}">
        <p14:creationId xmlns:p14="http://schemas.microsoft.com/office/powerpoint/2010/main" val="96596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F0F8CD-A17E-8343-A4F3-7DD3F7017E7D}"/>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Central bank view: low and stable inflation is best suited for economic growth.  So, how destabilizing is inflation?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Greatest fear is the de-anchoring of inflation expectations and the  emergence of a wage-price spiral; </a:t>
            </a:r>
            <a:r>
              <a:rPr lang="en-US" i="1"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several surveys shows they are not unanchored; and </a:t>
            </a:r>
            <a:r>
              <a:rPr lang="en-US" i="1" dirty="0">
                <a:latin typeface="Times New Roman" panose="02020603050405020304" pitchFamily="18" charset="0"/>
                <a:cs typeface="Times New Roman" panose="02020603050405020304" pitchFamily="18" charset="0"/>
              </a:rPr>
              <a:t>ii</a:t>
            </a:r>
            <a:r>
              <a:rPr lang="en-US" dirty="0">
                <a:latin typeface="Times New Roman" panose="02020603050405020304" pitchFamily="18" charset="0"/>
                <a:cs typeface="Times New Roman" panose="02020603050405020304" pitchFamily="18" charset="0"/>
              </a:rPr>
              <a:t>)</a:t>
            </a:r>
          </a:p>
          <a:p>
            <a:pPr marL="0" indent="0">
              <a:buNone/>
            </a:pPr>
            <a:r>
              <a:rPr lang="en-CA" sz="2100" dirty="0">
                <a:effectLst/>
                <a:latin typeface="Times New Roman" panose="02020603050405020304" pitchFamily="18" charset="0"/>
                <a:cs typeface="Times New Roman" panose="02020603050405020304" pitchFamily="18" charset="0"/>
              </a:rPr>
              <a:t>	“Economists and economic policymakers believe that households’ and firms’ 	expectations of</a:t>
            </a:r>
            <a:r>
              <a:rPr lang="en-CA" sz="2100" dirty="0">
                <a:latin typeface="Times New Roman" panose="02020603050405020304" pitchFamily="18" charset="0"/>
                <a:cs typeface="Times New Roman" panose="02020603050405020304" pitchFamily="18" charset="0"/>
              </a:rPr>
              <a:t> </a:t>
            </a:r>
            <a:r>
              <a:rPr lang="en-CA" sz="2100" dirty="0">
                <a:effectLst/>
                <a:latin typeface="Times New Roman" panose="02020603050405020304" pitchFamily="18" charset="0"/>
                <a:cs typeface="Times New Roman" panose="02020603050405020304" pitchFamily="18" charset="0"/>
              </a:rPr>
              <a:t>future inflation are a key determinant of actual inflation. A review of 	the relevant theoretical and empirical literature suggests that this belief rests on 	extremely shaky foundations, and a case is made that adhering to it uncritically could 	easily lead to serious policy errors.”</a:t>
            </a:r>
          </a:p>
          <a:p>
            <a:pPr marL="0" indent="0">
              <a:buNone/>
            </a:pPr>
            <a:r>
              <a:rPr lang="en-CA" sz="1600" dirty="0">
                <a:latin typeface="Arial" panose="020B0604020202020204" pitchFamily="34" charset="0"/>
              </a:rPr>
              <a:t>    	</a:t>
            </a:r>
            <a:r>
              <a:rPr lang="en-CA" sz="1600" dirty="0">
                <a:effectLst/>
                <a:latin typeface="Arial" panose="020B0604020202020204" pitchFamily="34" charset="0"/>
              </a:rPr>
              <a:t>Jeremy B. Rudd (</a:t>
            </a:r>
            <a:r>
              <a:rPr lang="en-CA" sz="1600" dirty="0">
                <a:effectLst/>
                <a:latin typeface="Times New Roman" panose="02020603050405020304" pitchFamily="18" charset="0"/>
              </a:rPr>
              <a:t>Federal Reserve Board), </a:t>
            </a:r>
            <a:r>
              <a:rPr lang="en-CA" sz="1600" i="1" dirty="0">
                <a:effectLst/>
                <a:latin typeface="Times New Roman" panose="02020603050405020304" pitchFamily="18" charset="0"/>
              </a:rPr>
              <a:t>Review of Keynesian Economics</a:t>
            </a:r>
            <a:r>
              <a:rPr lang="en-CA" sz="1600" dirty="0">
                <a:effectLst/>
                <a:latin typeface="Times New Roman" panose="02020603050405020304" pitchFamily="18" charset="0"/>
              </a:rPr>
              <a:t>, 10 (1), Spring, pp. 25-45.</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079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A78C6-D806-1543-BBE5-40F0551FD0BB}"/>
              </a:ext>
            </a:extLst>
          </p:cNvPr>
          <p:cNvSpPr>
            <a:spLocks noGrp="1"/>
          </p:cNvSpPr>
          <p:nvPr>
            <p:ph idx="1"/>
          </p:nvPr>
        </p:nvSpPr>
        <p:spPr/>
        <p:txBody>
          <a:bodyPr>
            <a:normAutofit/>
          </a:bodyPr>
          <a:lstStyle/>
          <a:p>
            <a:r>
              <a:rPr lang="en-US" sz="3400" dirty="0">
                <a:latin typeface="Times New Roman" panose="02020603050405020304" pitchFamily="18" charset="0"/>
                <a:cs typeface="Times New Roman" panose="02020603050405020304" pitchFamily="18" charset="0"/>
              </a:rPr>
              <a:t>Central bankers were right last year when they claimed inflation was going to be temporary;</a:t>
            </a:r>
          </a:p>
          <a:p>
            <a:r>
              <a:rPr lang="en-US" sz="3400" dirty="0">
                <a:latin typeface="Times New Roman" panose="02020603050405020304" pitchFamily="18" charset="0"/>
                <a:cs typeface="Times New Roman" panose="02020603050405020304" pitchFamily="18" charset="0"/>
              </a:rPr>
              <a:t>So why raise interest rates?</a:t>
            </a:r>
          </a:p>
          <a:p>
            <a:r>
              <a:rPr lang="en-US" sz="3400" dirty="0">
                <a:latin typeface="Times New Roman" panose="02020603050405020304" pitchFamily="18" charset="0"/>
                <a:cs typeface="Times New Roman" panose="02020603050405020304" pitchFamily="18" charset="0"/>
              </a:rPr>
              <a:t>Was monetary austerity for nothing?</a:t>
            </a:r>
          </a:p>
        </p:txBody>
      </p:sp>
    </p:spTree>
    <p:extLst>
      <p:ext uri="{BB962C8B-B14F-4D97-AF65-F5344CB8AC3E}">
        <p14:creationId xmlns:p14="http://schemas.microsoft.com/office/powerpoint/2010/main" val="320441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FE5ED-2133-7D40-B4CA-63AA50654F9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Given the above analysis, let us now answer the question posed at the very beginning of this presentation:</a:t>
            </a:r>
          </a:p>
          <a:p>
            <a:endParaRPr lang="en-US" dirty="0">
              <a:latin typeface="Times New Roman" panose="02020603050405020304" pitchFamily="18" charset="0"/>
              <a:cs typeface="Times New Roman" panose="02020603050405020304" pitchFamily="18" charset="0"/>
            </a:endParaRPr>
          </a:p>
          <a:p>
            <a:r>
              <a:rPr lang="en-CA" sz="2800" dirty="0">
                <a:latin typeface="Times New Roman" panose="02020603050405020304" pitchFamily="18" charset="0"/>
                <a:cs typeface="Times New Roman" panose="02020603050405020304" pitchFamily="18" charset="0"/>
              </a:rPr>
              <a:t>When are central banking </a:t>
            </a:r>
            <a:r>
              <a:rPr lang="en-CA" sz="1800" i="1" dirty="0">
                <a:latin typeface="Times New Roman" panose="02020603050405020304" pitchFamily="18" charset="0"/>
                <a:cs typeface="Times New Roman" panose="02020603050405020304" pitchFamily="18" charset="0"/>
              </a:rPr>
              <a:t>&amp;</a:t>
            </a:r>
            <a:r>
              <a:rPr lang="en-CA" sz="2800" dirty="0">
                <a:latin typeface="Times New Roman" panose="02020603050405020304" pitchFamily="18" charset="0"/>
                <a:cs typeface="Times New Roman" panose="02020603050405020304" pitchFamily="18" charset="0"/>
              </a:rPr>
              <a:t> interest rates a hindrance to  reindustrialization? The answer should now be rather evident</a:t>
            </a:r>
          </a:p>
          <a:p>
            <a:pPr marL="0" indent="0">
              <a:buNone/>
            </a:pPr>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I am not a fan of using monetary policy as a counter-cyclical policy </a:t>
            </a:r>
          </a:p>
          <a:p>
            <a:r>
              <a:rPr lang="en-CA" dirty="0">
                <a:latin typeface="Times New Roman" panose="02020603050405020304" pitchFamily="18" charset="0"/>
                <a:cs typeface="Times New Roman" panose="02020603050405020304" pitchFamily="18" charset="0"/>
              </a:rPr>
              <a:t>Monetary policy: long lags; blunt instrument: wait and see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752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2A1E0-8905-B84C-AD4E-4164369B83AE}"/>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Given the above discussion: are central banks impotent?</a:t>
            </a:r>
          </a:p>
          <a:p>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Adair Turner: “Yes”</a:t>
            </a:r>
          </a:p>
          <a:p>
            <a:pPr lvl="1"/>
            <a:endParaRPr lang="en-US" dirty="0">
              <a:latin typeface="Times New Roman" panose="02020603050405020304" pitchFamily="18" charset="0"/>
              <a:cs typeface="Times New Roman" panose="02020603050405020304" pitchFamily="18" charset="0"/>
            </a:endParaRPr>
          </a:p>
          <a:p>
            <a:pPr lvl="1"/>
            <a:r>
              <a:rPr lang="en-CA" dirty="0">
                <a:latin typeface="Times New Roman" panose="02020603050405020304" pitchFamily="18" charset="0"/>
                <a:cs typeface="Times New Roman" panose="02020603050405020304" pitchFamily="18" charset="0"/>
              </a:rPr>
              <a:t>“The impotence of central bank monetary policy has been increasingly obvious since the global financial crisis of 2008. In the aftermath of that shock, central banks across the world cut interest rates close to or even below zero, but the impact on investment or consumption was limited because overleveraged companies and households were unwilling to borrow even at rock bottom rates.”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19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E808-D914-5F40-80E9-C3CBB696C4E3}"/>
              </a:ext>
            </a:extLst>
          </p:cNvPr>
          <p:cNvSpPr>
            <a:spLocks noGrp="1"/>
          </p:cNvSpPr>
          <p:nvPr>
            <p:ph type="title"/>
          </p:nvPr>
        </p:nvSpPr>
        <p:spPr>
          <a:xfrm>
            <a:off x="8211275" y="632691"/>
            <a:ext cx="3849546" cy="5729468"/>
          </a:xfrm>
        </p:spPr>
        <p:txBody>
          <a:bodyPr>
            <a:normAutofit/>
          </a:bodyPr>
          <a:lstStyle/>
          <a:p>
            <a:pPr algn="ctr"/>
            <a:r>
              <a:rPr lang="en-CA" sz="2400" dirty="0">
                <a:latin typeface="Times New Roman" panose="02020603050405020304" pitchFamily="18" charset="0"/>
                <a:cs typeface="Times New Roman" panose="02020603050405020304" pitchFamily="18" charset="0"/>
              </a:rPr>
              <a:t>“This new series, planned to consist of a dozen books, is an ambitious attempt to ascertain and analyze all of the current and potential tasks and responsibilities of central bankers, as well as their current and likely future challenges. The editors have done a terrific job in gathering contributions from both experienced scholars and innovative young researchers”. </a:t>
            </a:r>
            <a:br>
              <a:rPr lang="en-CA" sz="2400" dirty="0">
                <a:latin typeface="Times New Roman" panose="02020603050405020304" pitchFamily="18" charset="0"/>
                <a:cs typeface="Times New Roman" panose="02020603050405020304" pitchFamily="18" charset="0"/>
              </a:rPr>
            </a:br>
            <a:br>
              <a:rPr lang="en-CA" sz="2400" dirty="0">
                <a:latin typeface="Times New Roman" panose="02020603050405020304" pitchFamily="18" charset="0"/>
                <a:cs typeface="Times New Roman" panose="02020603050405020304" pitchFamily="18" charset="0"/>
              </a:rPr>
            </a:br>
            <a:r>
              <a:rPr lang="en-CA" sz="2400" i="1" dirty="0">
                <a:latin typeface="Times New Roman" panose="02020603050405020304" pitchFamily="18" charset="0"/>
                <a:cs typeface="Times New Roman" panose="02020603050405020304" pitchFamily="18" charset="0"/>
              </a:rPr>
              <a:t>Marc Lavoie</a:t>
            </a:r>
            <a:endParaRPr lang="en-US" sz="2400" i="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472C392-A10C-3A4B-A773-DE00CAD3151C}"/>
              </a:ext>
            </a:extLst>
          </p:cNvPr>
          <p:cNvPicPr>
            <a:picLocks noChangeAspect="1"/>
          </p:cNvPicPr>
          <p:nvPr/>
        </p:nvPicPr>
        <p:blipFill>
          <a:blip r:embed="rId2"/>
          <a:stretch>
            <a:fillRect/>
          </a:stretch>
        </p:blipFill>
        <p:spPr>
          <a:xfrm>
            <a:off x="131179" y="81023"/>
            <a:ext cx="1861911" cy="2392737"/>
          </a:xfrm>
          <a:prstGeom prst="rect">
            <a:avLst/>
          </a:prstGeom>
        </p:spPr>
      </p:pic>
      <p:pic>
        <p:nvPicPr>
          <p:cNvPr id="12" name="Picture 11">
            <a:extLst>
              <a:ext uri="{FF2B5EF4-FFF2-40B4-BE49-F238E27FC236}">
                <a16:creationId xmlns:a16="http://schemas.microsoft.com/office/drawing/2014/main" id="{B3CC07C0-52E7-9742-AA2F-6772BFEB7059}"/>
              </a:ext>
            </a:extLst>
          </p:cNvPr>
          <p:cNvPicPr>
            <a:picLocks noChangeAspect="1"/>
          </p:cNvPicPr>
          <p:nvPr/>
        </p:nvPicPr>
        <p:blipFill>
          <a:blip r:embed="rId3"/>
          <a:stretch>
            <a:fillRect/>
          </a:stretch>
        </p:blipFill>
        <p:spPr>
          <a:xfrm>
            <a:off x="2113918" y="81023"/>
            <a:ext cx="1861911" cy="2408341"/>
          </a:xfrm>
          <a:prstGeom prst="rect">
            <a:avLst/>
          </a:prstGeom>
        </p:spPr>
      </p:pic>
      <p:pic>
        <p:nvPicPr>
          <p:cNvPr id="14" name="Picture 13">
            <a:extLst>
              <a:ext uri="{FF2B5EF4-FFF2-40B4-BE49-F238E27FC236}">
                <a16:creationId xmlns:a16="http://schemas.microsoft.com/office/drawing/2014/main" id="{33C3A44F-48CB-4440-85CE-18DA5997E3FE}"/>
              </a:ext>
            </a:extLst>
          </p:cNvPr>
          <p:cNvPicPr>
            <a:picLocks noChangeAspect="1"/>
          </p:cNvPicPr>
          <p:nvPr/>
        </p:nvPicPr>
        <p:blipFill>
          <a:blip r:embed="rId4"/>
          <a:stretch>
            <a:fillRect/>
          </a:stretch>
        </p:blipFill>
        <p:spPr>
          <a:xfrm>
            <a:off x="4120787" y="61371"/>
            <a:ext cx="1861911" cy="2412389"/>
          </a:xfrm>
          <a:prstGeom prst="rect">
            <a:avLst/>
          </a:prstGeom>
        </p:spPr>
      </p:pic>
      <p:pic>
        <p:nvPicPr>
          <p:cNvPr id="16" name="Picture 15">
            <a:extLst>
              <a:ext uri="{FF2B5EF4-FFF2-40B4-BE49-F238E27FC236}">
                <a16:creationId xmlns:a16="http://schemas.microsoft.com/office/drawing/2014/main" id="{D70B061B-C7D1-774E-99E6-CE5607341FE5}"/>
              </a:ext>
            </a:extLst>
          </p:cNvPr>
          <p:cNvPicPr>
            <a:picLocks noChangeAspect="1"/>
          </p:cNvPicPr>
          <p:nvPr/>
        </p:nvPicPr>
        <p:blipFill>
          <a:blip r:embed="rId5"/>
          <a:stretch>
            <a:fillRect/>
          </a:stretch>
        </p:blipFill>
        <p:spPr>
          <a:xfrm>
            <a:off x="6096000" y="83905"/>
            <a:ext cx="1861911" cy="2389855"/>
          </a:xfrm>
          <a:prstGeom prst="rect">
            <a:avLst/>
          </a:prstGeom>
        </p:spPr>
      </p:pic>
      <p:pic>
        <p:nvPicPr>
          <p:cNvPr id="18" name="Picture 17">
            <a:extLst>
              <a:ext uri="{FF2B5EF4-FFF2-40B4-BE49-F238E27FC236}">
                <a16:creationId xmlns:a16="http://schemas.microsoft.com/office/drawing/2014/main" id="{BE746D68-2FDD-014F-BD6F-4A1B68494475}"/>
              </a:ext>
            </a:extLst>
          </p:cNvPr>
          <p:cNvPicPr>
            <a:picLocks noChangeAspect="1"/>
          </p:cNvPicPr>
          <p:nvPr/>
        </p:nvPicPr>
        <p:blipFill>
          <a:blip r:embed="rId6"/>
          <a:stretch>
            <a:fillRect/>
          </a:stretch>
        </p:blipFill>
        <p:spPr>
          <a:xfrm>
            <a:off x="151537" y="2604303"/>
            <a:ext cx="1841553" cy="2392737"/>
          </a:xfrm>
          <a:prstGeom prst="rect">
            <a:avLst/>
          </a:prstGeom>
        </p:spPr>
      </p:pic>
      <p:pic>
        <p:nvPicPr>
          <p:cNvPr id="20" name="Picture 19">
            <a:extLst>
              <a:ext uri="{FF2B5EF4-FFF2-40B4-BE49-F238E27FC236}">
                <a16:creationId xmlns:a16="http://schemas.microsoft.com/office/drawing/2014/main" id="{42984019-55ED-EF45-A5D3-223DF16B2569}"/>
              </a:ext>
            </a:extLst>
          </p:cNvPr>
          <p:cNvPicPr>
            <a:picLocks noChangeAspect="1"/>
          </p:cNvPicPr>
          <p:nvPr/>
        </p:nvPicPr>
        <p:blipFill>
          <a:blip r:embed="rId7"/>
          <a:stretch>
            <a:fillRect/>
          </a:stretch>
        </p:blipFill>
        <p:spPr>
          <a:xfrm>
            <a:off x="2113918" y="2604303"/>
            <a:ext cx="1861911" cy="2433474"/>
          </a:xfrm>
          <a:prstGeom prst="rect">
            <a:avLst/>
          </a:prstGeom>
        </p:spPr>
      </p:pic>
      <p:pic>
        <p:nvPicPr>
          <p:cNvPr id="22" name="Picture 21">
            <a:extLst>
              <a:ext uri="{FF2B5EF4-FFF2-40B4-BE49-F238E27FC236}">
                <a16:creationId xmlns:a16="http://schemas.microsoft.com/office/drawing/2014/main" id="{DFF4403F-E341-BE43-B2B9-4E63664E1C96}"/>
              </a:ext>
            </a:extLst>
          </p:cNvPr>
          <p:cNvPicPr>
            <a:picLocks noChangeAspect="1"/>
          </p:cNvPicPr>
          <p:nvPr/>
        </p:nvPicPr>
        <p:blipFill>
          <a:blip r:embed="rId8"/>
          <a:stretch>
            <a:fillRect/>
          </a:stretch>
        </p:blipFill>
        <p:spPr>
          <a:xfrm>
            <a:off x="4096657" y="2604303"/>
            <a:ext cx="1886041" cy="2431089"/>
          </a:xfrm>
          <a:prstGeom prst="rect">
            <a:avLst/>
          </a:prstGeom>
        </p:spPr>
      </p:pic>
      <p:pic>
        <p:nvPicPr>
          <p:cNvPr id="24" name="Picture 23">
            <a:extLst>
              <a:ext uri="{FF2B5EF4-FFF2-40B4-BE49-F238E27FC236}">
                <a16:creationId xmlns:a16="http://schemas.microsoft.com/office/drawing/2014/main" id="{71F07831-227D-084A-ACAA-01ED34C00C0A}"/>
              </a:ext>
            </a:extLst>
          </p:cNvPr>
          <p:cNvPicPr>
            <a:picLocks noChangeAspect="1"/>
          </p:cNvPicPr>
          <p:nvPr/>
        </p:nvPicPr>
        <p:blipFill>
          <a:blip r:embed="rId9"/>
          <a:stretch>
            <a:fillRect/>
          </a:stretch>
        </p:blipFill>
        <p:spPr>
          <a:xfrm>
            <a:off x="1397009" y="4488411"/>
            <a:ext cx="1459481" cy="2301605"/>
          </a:xfrm>
          <a:prstGeom prst="rect">
            <a:avLst/>
          </a:prstGeom>
        </p:spPr>
      </p:pic>
      <p:pic>
        <p:nvPicPr>
          <p:cNvPr id="26" name="Picture 25">
            <a:extLst>
              <a:ext uri="{FF2B5EF4-FFF2-40B4-BE49-F238E27FC236}">
                <a16:creationId xmlns:a16="http://schemas.microsoft.com/office/drawing/2014/main" id="{B03EA034-4090-3441-B143-3C2B42C035A4}"/>
              </a:ext>
            </a:extLst>
          </p:cNvPr>
          <p:cNvPicPr>
            <a:picLocks noChangeAspect="1"/>
          </p:cNvPicPr>
          <p:nvPr/>
        </p:nvPicPr>
        <p:blipFill>
          <a:blip r:embed="rId10"/>
          <a:stretch>
            <a:fillRect/>
          </a:stretch>
        </p:blipFill>
        <p:spPr>
          <a:xfrm>
            <a:off x="6116358" y="2604303"/>
            <a:ext cx="1841553" cy="2431089"/>
          </a:xfrm>
          <a:prstGeom prst="rect">
            <a:avLst/>
          </a:prstGeom>
        </p:spPr>
      </p:pic>
      <p:pic>
        <p:nvPicPr>
          <p:cNvPr id="28" name="Picture 27">
            <a:extLst>
              <a:ext uri="{FF2B5EF4-FFF2-40B4-BE49-F238E27FC236}">
                <a16:creationId xmlns:a16="http://schemas.microsoft.com/office/drawing/2014/main" id="{51CAF6EE-062C-3841-ACE4-07AAE5997639}"/>
              </a:ext>
            </a:extLst>
          </p:cNvPr>
          <p:cNvPicPr>
            <a:picLocks noChangeAspect="1"/>
          </p:cNvPicPr>
          <p:nvPr/>
        </p:nvPicPr>
        <p:blipFill>
          <a:blip r:embed="rId11"/>
          <a:stretch>
            <a:fillRect/>
          </a:stretch>
        </p:blipFill>
        <p:spPr>
          <a:xfrm>
            <a:off x="3464257" y="4468145"/>
            <a:ext cx="1587485" cy="2389855"/>
          </a:xfrm>
          <a:prstGeom prst="rect">
            <a:avLst/>
          </a:prstGeom>
        </p:spPr>
      </p:pic>
    </p:spTree>
    <p:extLst>
      <p:ext uri="{BB962C8B-B14F-4D97-AF65-F5344CB8AC3E}">
        <p14:creationId xmlns:p14="http://schemas.microsoft.com/office/powerpoint/2010/main" val="3729085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2102C-33DB-114D-B0E6-933EFB194522}"/>
              </a:ext>
            </a:extLst>
          </p:cNvPr>
          <p:cNvSpPr>
            <a:spLocks noGrp="1"/>
          </p:cNvSpPr>
          <p:nvPr>
            <p:ph idx="1"/>
          </p:nvPr>
        </p:nvSpPr>
        <p:spPr>
          <a:xfrm>
            <a:off x="149086" y="116095"/>
            <a:ext cx="2832652" cy="2295801"/>
          </a:xfrm>
        </p:spPr>
        <p:txBody>
          <a:bodyPr/>
          <a:lstStyle/>
          <a:p>
            <a:r>
              <a:rPr lang="en-US" dirty="0"/>
              <a:t>Monetary policy is about income distribution: not just a cost but also a revenue</a:t>
            </a:r>
          </a:p>
        </p:txBody>
      </p:sp>
      <p:pic>
        <p:nvPicPr>
          <p:cNvPr id="4" name="Picture 3" descr="Diagram&#10;&#10;Description automatically generated">
            <a:extLst>
              <a:ext uri="{FF2B5EF4-FFF2-40B4-BE49-F238E27FC236}">
                <a16:creationId xmlns:a16="http://schemas.microsoft.com/office/drawing/2014/main" id="{5E37B47E-5596-D649-9B15-539EC788B58A}"/>
              </a:ext>
            </a:extLst>
          </p:cNvPr>
          <p:cNvPicPr>
            <a:picLocks noChangeAspect="1"/>
          </p:cNvPicPr>
          <p:nvPr/>
        </p:nvPicPr>
        <p:blipFill>
          <a:blip r:embed="rId2"/>
          <a:stretch>
            <a:fillRect/>
          </a:stretch>
        </p:blipFill>
        <p:spPr>
          <a:xfrm>
            <a:off x="2981738" y="245774"/>
            <a:ext cx="9061176" cy="6286939"/>
          </a:xfrm>
          <a:prstGeom prst="rect">
            <a:avLst/>
          </a:prstGeom>
        </p:spPr>
      </p:pic>
    </p:spTree>
    <p:extLst>
      <p:ext uri="{BB962C8B-B14F-4D97-AF65-F5344CB8AC3E}">
        <p14:creationId xmlns:p14="http://schemas.microsoft.com/office/powerpoint/2010/main" val="2163108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13B98-D6ED-6348-8F18-4993FB6E9BA2}"/>
              </a:ext>
            </a:extLst>
          </p:cNvPr>
          <p:cNvPicPr>
            <a:picLocks noChangeAspect="1"/>
          </p:cNvPicPr>
          <p:nvPr/>
        </p:nvPicPr>
        <p:blipFill>
          <a:blip r:embed="rId2"/>
          <a:stretch>
            <a:fillRect/>
          </a:stretch>
        </p:blipFill>
        <p:spPr>
          <a:xfrm>
            <a:off x="739296" y="1384675"/>
            <a:ext cx="10713408" cy="2305050"/>
          </a:xfrm>
          <a:prstGeom prst="rect">
            <a:avLst/>
          </a:prstGeom>
        </p:spPr>
      </p:pic>
      <p:sp>
        <p:nvSpPr>
          <p:cNvPr id="8" name="TextBox 7">
            <a:extLst>
              <a:ext uri="{FF2B5EF4-FFF2-40B4-BE49-F238E27FC236}">
                <a16:creationId xmlns:a16="http://schemas.microsoft.com/office/drawing/2014/main" id="{76BF7F02-B8C4-AB44-884D-083234D8E1BC}"/>
              </a:ext>
            </a:extLst>
          </p:cNvPr>
          <p:cNvSpPr txBox="1"/>
          <p:nvPr/>
        </p:nvSpPr>
        <p:spPr>
          <a:xfrm>
            <a:off x="4121425" y="3335782"/>
            <a:ext cx="5936974" cy="707886"/>
          </a:xfrm>
          <a:prstGeom prst="rect">
            <a:avLst/>
          </a:prstGeom>
          <a:noFill/>
        </p:spPr>
        <p:txBody>
          <a:bodyPr wrap="square" rtlCol="0">
            <a:spAutoFit/>
          </a:bodyPr>
          <a:lstStyle/>
          <a:p>
            <a:r>
              <a:rPr lang="en-US" sz="4000" dirty="0">
                <a:solidFill>
                  <a:srgbClr val="00B0F0"/>
                </a:solidFill>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LPROCHON</a:t>
            </a:r>
          </a:p>
        </p:txBody>
      </p:sp>
      <p:sp>
        <p:nvSpPr>
          <p:cNvPr id="9" name="TextBox 8">
            <a:extLst>
              <a:ext uri="{FF2B5EF4-FFF2-40B4-BE49-F238E27FC236}">
                <a16:creationId xmlns:a16="http://schemas.microsoft.com/office/drawing/2014/main" id="{7E705224-1203-3E47-9E31-8217398B55F8}"/>
              </a:ext>
            </a:extLst>
          </p:cNvPr>
          <p:cNvSpPr txBox="1"/>
          <p:nvPr/>
        </p:nvSpPr>
        <p:spPr>
          <a:xfrm>
            <a:off x="739296" y="4609780"/>
            <a:ext cx="10713408" cy="2062103"/>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Workshop on monetary policy and income distribution (September, 2022)</a:t>
            </a:r>
          </a:p>
          <a:p>
            <a:pPr algn="ctr"/>
            <a:r>
              <a:rPr lang="en-US" sz="2200" dirty="0">
                <a:latin typeface="Times New Roman" panose="02020603050405020304" pitchFamily="18" charset="0"/>
                <a:cs typeface="Times New Roman" panose="02020603050405020304" pitchFamily="18" charset="0"/>
              </a:rPr>
              <a:t>Book on central banking, monetary policy and income distribution (March, 2023)</a:t>
            </a:r>
          </a:p>
          <a:p>
            <a:pPr algn="ctr"/>
            <a:r>
              <a:rPr lang="en-US" sz="2200" dirty="0">
                <a:latin typeface="Times New Roman" panose="02020603050405020304" pitchFamily="18" charset="0"/>
                <a:cs typeface="Times New Roman" panose="02020603050405020304" pitchFamily="18" charset="0"/>
              </a:rPr>
              <a:t>Workshop on monetary policy and income distribution w/ Bank of Italy (March, 2023)</a:t>
            </a:r>
          </a:p>
          <a:p>
            <a:pPr algn="ctr"/>
            <a:r>
              <a:rPr lang="en-US" sz="2200" dirty="0">
                <a:latin typeface="Times New Roman" panose="02020603050405020304" pitchFamily="18" charset="0"/>
                <a:cs typeface="Times New Roman" panose="02020603050405020304" pitchFamily="18" charset="0"/>
              </a:rPr>
              <a:t>Two symposiums on monetary policy on (functional) income distribution in ROPE (2023-4)</a:t>
            </a:r>
          </a:p>
          <a:p>
            <a:pPr algn="ctr"/>
            <a:r>
              <a:rPr lang="en-US" sz="2200" dirty="0">
                <a:latin typeface="Times New Roman" panose="02020603050405020304" pitchFamily="18" charset="0"/>
                <a:cs typeface="Times New Roman" panose="02020603050405020304" pitchFamily="18" charset="0"/>
              </a:rPr>
              <a:t>Symposium on conflict inflation (October, 2023)</a:t>
            </a:r>
          </a:p>
          <a:p>
            <a:pPr marL="285750" indent="-285750">
              <a:buFontTx/>
              <a:buChar char="-"/>
            </a:pPr>
            <a:endParaRPr lang="en-US" dirty="0"/>
          </a:p>
        </p:txBody>
      </p:sp>
    </p:spTree>
    <p:extLst>
      <p:ext uri="{BB962C8B-B14F-4D97-AF65-F5344CB8AC3E}">
        <p14:creationId xmlns:p14="http://schemas.microsoft.com/office/powerpoint/2010/main" val="47843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1D28-7C48-A848-8F5C-39ED0B795986}"/>
              </a:ext>
            </a:extLst>
          </p:cNvPr>
          <p:cNvSpPr>
            <a:spLocks noGrp="1"/>
          </p:cNvSpPr>
          <p:nvPr>
            <p:ph type="title"/>
          </p:nvPr>
        </p:nvSpPr>
        <p:spPr>
          <a:xfrm>
            <a:off x="2355795" y="694763"/>
            <a:ext cx="8501009" cy="1325563"/>
          </a:xfrm>
        </p:spPr>
        <p:txBody>
          <a:bodyPr/>
          <a:lstStyle/>
          <a:p>
            <a:r>
              <a:rPr lang="en-US" dirty="0">
                <a:latin typeface="Times New Roman" panose="02020603050405020304" pitchFamily="18" charset="0"/>
                <a:cs typeface="Times New Roman" panose="02020603050405020304" pitchFamily="18" charset="0"/>
              </a:rPr>
              <a:t>JOHN MAYNARD KEYNES</a:t>
            </a:r>
          </a:p>
        </p:txBody>
      </p:sp>
      <p:pic>
        <p:nvPicPr>
          <p:cNvPr id="5" name="Content Placeholder 4">
            <a:extLst>
              <a:ext uri="{FF2B5EF4-FFF2-40B4-BE49-F238E27FC236}">
                <a16:creationId xmlns:a16="http://schemas.microsoft.com/office/drawing/2014/main" id="{EB7E06A5-E966-2345-B8BC-A79E19FACFD6}"/>
              </a:ext>
            </a:extLst>
          </p:cNvPr>
          <p:cNvPicPr>
            <a:picLocks noGrp="1" noChangeAspect="1"/>
          </p:cNvPicPr>
          <p:nvPr>
            <p:ph idx="1"/>
          </p:nvPr>
        </p:nvPicPr>
        <p:blipFill>
          <a:blip r:embed="rId2"/>
          <a:stretch>
            <a:fillRect/>
          </a:stretch>
        </p:blipFill>
        <p:spPr>
          <a:xfrm>
            <a:off x="4540737" y="1825625"/>
            <a:ext cx="3110526" cy="4351338"/>
          </a:xfrm>
        </p:spPr>
      </p:pic>
      <p:cxnSp>
        <p:nvCxnSpPr>
          <p:cNvPr id="4" name="Straight Connector 3">
            <a:extLst>
              <a:ext uri="{FF2B5EF4-FFF2-40B4-BE49-F238E27FC236}">
                <a16:creationId xmlns:a16="http://schemas.microsoft.com/office/drawing/2014/main" id="{C8FE4D1E-D63D-4B41-8112-F335341D48E8}"/>
              </a:ext>
            </a:extLst>
          </p:cNvPr>
          <p:cNvCxnSpPr/>
          <p:nvPr/>
        </p:nvCxnSpPr>
        <p:spPr>
          <a:xfrm>
            <a:off x="8001000" y="881743"/>
            <a:ext cx="130629" cy="283028"/>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6" name="Straight Connector 5">
            <a:extLst>
              <a:ext uri="{FF2B5EF4-FFF2-40B4-BE49-F238E27FC236}">
                <a16:creationId xmlns:a16="http://schemas.microsoft.com/office/drawing/2014/main" id="{7B315C9F-F93E-5947-A7F8-8272944AE80B}"/>
              </a:ext>
            </a:extLst>
          </p:cNvPr>
          <p:cNvCxnSpPr>
            <a:cxnSpLocks/>
          </p:cNvCxnSpPr>
          <p:nvPr/>
        </p:nvCxnSpPr>
        <p:spPr>
          <a:xfrm flipH="1">
            <a:off x="8131629" y="881743"/>
            <a:ext cx="230493" cy="283028"/>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59255520-21BF-8A44-B023-AE15D7C5926C}"/>
              </a:ext>
            </a:extLst>
          </p:cNvPr>
          <p:cNvSpPr txBox="1"/>
          <p:nvPr/>
        </p:nvSpPr>
        <p:spPr>
          <a:xfrm>
            <a:off x="7951080" y="358523"/>
            <a:ext cx="591589" cy="523220"/>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NI</a:t>
            </a:r>
          </a:p>
        </p:txBody>
      </p:sp>
    </p:spTree>
    <p:extLst>
      <p:ext uri="{BB962C8B-B14F-4D97-AF65-F5344CB8AC3E}">
        <p14:creationId xmlns:p14="http://schemas.microsoft.com/office/powerpoint/2010/main" val="353594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D0736-C5D6-584C-AC94-8913E0E67B4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Central banks have always been at the heart of the macroeconomic policy debate;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Today, however, we live in an age of ‘monetary policy dominance’: fiscal policy plays very little role, except perhaps in times of crises but there is no ‘return of the Master’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leaves the place entirely to monetary policy to regulate economic activity and control inflation</a:t>
            </a:r>
          </a:p>
        </p:txBody>
      </p:sp>
    </p:spTree>
    <p:extLst>
      <p:ext uri="{BB962C8B-B14F-4D97-AF65-F5344CB8AC3E}">
        <p14:creationId xmlns:p14="http://schemas.microsoft.com/office/powerpoint/2010/main" val="135797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2B708-85D7-CB4C-9FE1-EE1B370BF95A}"/>
              </a:ext>
            </a:extLst>
          </p:cNvPr>
          <p:cNvSpPr>
            <a:spLocks noGrp="1"/>
          </p:cNvSpPr>
          <p:nvPr>
            <p:ph idx="1"/>
          </p:nvPr>
        </p:nvSpPr>
        <p:spPr/>
        <p:txBody>
          <a:bodyPr/>
          <a:lstStyle/>
          <a:p>
            <a:r>
              <a:rPr lang="en-US" dirty="0"/>
              <a:t>Yet, this assumes a particular or specific monetary policy transmission mechanism;</a:t>
            </a:r>
          </a:p>
          <a:p>
            <a:endParaRPr lang="en-US" dirty="0"/>
          </a:p>
          <a:p>
            <a:r>
              <a:rPr lang="en-US" dirty="0"/>
              <a:t>Changes in the rate of interest impacts output and unemployment and therefore inflation</a:t>
            </a:r>
          </a:p>
          <a:p>
            <a:endParaRPr lang="en-US" dirty="0"/>
          </a:p>
          <a:p>
            <a:r>
              <a:rPr lang="en-US" dirty="0"/>
              <a:t>Elegant, simple model: but does it work? Is monetary policy effective in </a:t>
            </a:r>
            <a:r>
              <a:rPr lang="en-US" dirty="0" err="1"/>
              <a:t>controling</a:t>
            </a:r>
            <a:r>
              <a:rPr lang="en-US" dirty="0"/>
              <a:t> inflation : inflation targeting</a:t>
            </a:r>
          </a:p>
        </p:txBody>
      </p:sp>
    </p:spTree>
    <p:extLst>
      <p:ext uri="{BB962C8B-B14F-4D97-AF65-F5344CB8AC3E}">
        <p14:creationId xmlns:p14="http://schemas.microsoft.com/office/powerpoint/2010/main" val="197772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3C5D1-E21F-1142-B03C-4F658CF0C593}"/>
              </a:ext>
            </a:extLst>
          </p:cNvPr>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It relies on an elastic IS curve and an elastic Phillips curve; “</a:t>
            </a:r>
            <a:r>
              <a:rPr lang="en-CA" dirty="0">
                <a:latin typeface="Times New Roman" panose="02020603050405020304" pitchFamily="18" charset="0"/>
                <a:cs typeface="Times New Roman" panose="02020603050405020304" pitchFamily="18" charset="0"/>
              </a:rPr>
              <a:t>The more sensitive the response, the more potent is monetary policy” (Hall, 1977): effectiveness of monetary policy.</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Yet there is evidence that both relationships are statistically negligible</a:t>
            </a:r>
          </a:p>
          <a:p>
            <a:endParaRPr lang="en-US"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“It is a long and uncertain chain of events from an adjustment in the interest rate controlled by the central bank to a desired change in the rate of inflation” (</a:t>
            </a:r>
            <a:r>
              <a:rPr lang="en-CA" dirty="0" err="1">
                <a:latin typeface="Times New Roman" panose="02020603050405020304" pitchFamily="18" charset="0"/>
                <a:cs typeface="Times New Roman" panose="02020603050405020304" pitchFamily="18" charset="0"/>
              </a:rPr>
              <a:t>Arestis</a:t>
            </a:r>
            <a:r>
              <a:rPr lang="en-CA" dirty="0">
                <a:latin typeface="Times New Roman" panose="02020603050405020304" pitchFamily="18" charset="0"/>
                <a:cs typeface="Times New Roman" panose="02020603050405020304" pitchFamily="18" charset="0"/>
              </a:rPr>
              <a:t> and Sawyer, 2003, p. 5). </a:t>
            </a:r>
          </a:p>
          <a:p>
            <a:r>
              <a:rPr lang="en-CA" dirty="0">
                <a:latin typeface="Times New Roman" panose="02020603050405020304" pitchFamily="18" charset="0"/>
                <a:cs typeface="Times New Roman" panose="02020603050405020304" pitchFamily="18" charset="0"/>
              </a:rPr>
              <a:t>There may be, as Keynes tells us, “several slips between the cup and the lip.” </a:t>
            </a:r>
          </a:p>
          <a:p>
            <a:endParaRPr lang="en-US" dirty="0"/>
          </a:p>
        </p:txBody>
      </p:sp>
    </p:spTree>
    <p:extLst>
      <p:ext uri="{BB962C8B-B14F-4D97-AF65-F5344CB8AC3E}">
        <p14:creationId xmlns:p14="http://schemas.microsoft.com/office/powerpoint/2010/main" val="422112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963AA-3886-6640-AF90-84DF1AF264EB}"/>
              </a:ext>
            </a:extLst>
          </p:cNvPr>
          <p:cNvSpPr>
            <a:spLocks noGrp="1"/>
          </p:cNvSpPr>
          <p:nvPr>
            <p:ph idx="1"/>
          </p:nvPr>
        </p:nvSpPr>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First, let’s question the very notion of inflation targeting: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1980s, inflation was coming (starting around 1984) down before the introduction of IT, in 1990 (New Zealand);</a:t>
            </a:r>
          </a:p>
          <a:p>
            <a:endParaRPr lang="en-US"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As Benjamin Friedman claimed recently, “there is the arbitrariness surrounding the current 2 percent target. In retrospect, the paucity of serious empirical research underlying the identification of the 2 percent norm, now quite some time back is a professional embarrassment” Friedman (2018, p. 187). </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Emmanuel </a:t>
            </a:r>
            <a:r>
              <a:rPr lang="en-CA" dirty="0" err="1">
                <a:latin typeface="Times New Roman" panose="02020603050405020304" pitchFamily="18" charset="0"/>
                <a:cs typeface="Times New Roman" panose="02020603050405020304" pitchFamily="18" charset="0"/>
              </a:rPr>
              <a:t>Carré</a:t>
            </a:r>
            <a:r>
              <a:rPr lang="en-CA" dirty="0">
                <a:latin typeface="Times New Roman" panose="02020603050405020304" pitchFamily="18" charset="0"/>
                <a:cs typeface="Times New Roman" panose="02020603050405020304" pitchFamily="18" charset="0"/>
              </a:rPr>
              <a:t> (2014): “economic theories have played a limited role in the creation of inflation targeting.”</a:t>
            </a:r>
          </a:p>
          <a:p>
            <a:endParaRPr lang="en-US" dirty="0"/>
          </a:p>
        </p:txBody>
      </p:sp>
    </p:spTree>
    <p:extLst>
      <p:ext uri="{BB962C8B-B14F-4D97-AF65-F5344CB8AC3E}">
        <p14:creationId xmlns:p14="http://schemas.microsoft.com/office/powerpoint/2010/main" val="2082796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14355</TotalTime>
  <Words>2484</Words>
  <Application>Microsoft Macintosh PowerPoint</Application>
  <PresentationFormat>Widescreen</PresentationFormat>
  <Paragraphs>141</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WHEN ARE CENTRAL  BANKING &amp; INTEREST RATES  A HINDRANCE TO REINDUSTRIALIZATION?</vt:lpstr>
      <vt:lpstr>PowerPoint Presentation</vt:lpstr>
      <vt:lpstr>“This new series, planned to consist of a dozen books, is an ambitious attempt to ascertain and analyze all of the current and potential tasks and responsibilities of central bankers, as well as their current and likely future challenges. The editors have done a terrific job in gathering contributions from both experienced scholars and innovative young researchers”.   Marc Lavoie</vt:lpstr>
      <vt:lpstr>PowerPoint Presentation</vt:lpstr>
      <vt:lpstr>JOHN MAYNARD KEYNES</vt:lpstr>
      <vt:lpstr>PowerPoint Presentation</vt:lpstr>
      <vt:lpstr>PowerPoint Presentation</vt:lpstr>
      <vt:lpstr>PowerPoint Presentation</vt:lpstr>
      <vt:lpstr>PowerPoint Presentation</vt:lpstr>
      <vt:lpstr>PowerPoint Presentation</vt:lpstr>
      <vt:lpstr>THE IS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CENTRAL BANKING &amp; INTEREST RATES ARE A HINDRANCE TO REINDUSTRIALIZATION</dc:title>
  <dc:creator>Microsoft Office User</dc:creator>
  <cp:lastModifiedBy>Microsoft Office User</cp:lastModifiedBy>
  <cp:revision>8</cp:revision>
  <dcterms:created xsi:type="dcterms:W3CDTF">2023-07-14T18:50:53Z</dcterms:created>
  <dcterms:modified xsi:type="dcterms:W3CDTF">2023-08-14T14:44:47Z</dcterms:modified>
</cp:coreProperties>
</file>