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296" r:id="rId3"/>
    <p:sldId id="297" r:id="rId4"/>
    <p:sldId id="295" r:id="rId5"/>
    <p:sldId id="293" r:id="rId6"/>
    <p:sldId id="291" r:id="rId7"/>
    <p:sldId id="257" r:id="rId8"/>
    <p:sldId id="264" r:id="rId9"/>
    <p:sldId id="258" r:id="rId10"/>
    <p:sldId id="267" r:id="rId11"/>
    <p:sldId id="259" r:id="rId12"/>
    <p:sldId id="289" r:id="rId13"/>
    <p:sldId id="283" r:id="rId14"/>
    <p:sldId id="260" r:id="rId15"/>
    <p:sldId id="290" r:id="rId16"/>
    <p:sldId id="261" r:id="rId17"/>
    <p:sldId id="263" r:id="rId18"/>
    <p:sldId id="271" r:id="rId19"/>
    <p:sldId id="292" r:id="rId20"/>
    <p:sldId id="265" r:id="rId21"/>
    <p:sldId id="272" r:id="rId22"/>
    <p:sldId id="301" r:id="rId23"/>
    <p:sldId id="273" r:id="rId24"/>
    <p:sldId id="274" r:id="rId25"/>
    <p:sldId id="266" r:id="rId26"/>
    <p:sldId id="276" r:id="rId27"/>
    <p:sldId id="285" r:id="rId28"/>
    <p:sldId id="299" r:id="rId29"/>
    <p:sldId id="300" r:id="rId30"/>
    <p:sldId id="275" r:id="rId31"/>
    <p:sldId id="280" r:id="rId32"/>
    <p:sldId id="286" r:id="rId33"/>
    <p:sldId id="287" r:id="rId34"/>
    <p:sldId id="282" r:id="rId35"/>
    <p:sldId id="303" r:id="rId36"/>
    <p:sldId id="302" r:id="rId37"/>
    <p:sldId id="298" r:id="rId38"/>
    <p:sldId id="284" r:id="rId39"/>
    <p:sldId id="268" r:id="rId40"/>
    <p:sldId id="277" r:id="rId41"/>
    <p:sldId id="279" r:id="rId42"/>
    <p:sldId id="288" r:id="rId43"/>
    <p:sldId id="281"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BE48"/>
    <a:srgbClr val="CC020C"/>
    <a:srgbClr val="BFAB82"/>
    <a:srgbClr val="E91E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1"/>
    <p:restoredTop sz="95704"/>
  </p:normalViewPr>
  <p:slideViewPr>
    <p:cSldViewPr snapToGrid="0" snapToObjects="1">
      <p:cViewPr varScale="1">
        <p:scale>
          <a:sx n="118" d="100"/>
          <a:sy n="118" d="100"/>
        </p:scale>
        <p:origin x="3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DC7D5-FB86-064D-9C6E-30CA39F9F575}" type="datetimeFigureOut">
              <a:rPr lang="en-US" smtClean="0"/>
              <a:t>3/6/23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6023E-C822-6741-9890-75C1D8221605}" type="slidenum">
              <a:rPr lang="en-US" smtClean="0"/>
              <a:t>‹#›</a:t>
            </a:fld>
            <a:endParaRPr lang="en-US"/>
          </a:p>
        </p:txBody>
      </p:sp>
    </p:spTree>
    <p:extLst>
      <p:ext uri="{BB962C8B-B14F-4D97-AF65-F5344CB8AC3E}">
        <p14:creationId xmlns:p14="http://schemas.microsoft.com/office/powerpoint/2010/main" val="23143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6023E-C822-6741-9890-75C1D8221605}" type="slidenum">
              <a:rPr lang="en-US" smtClean="0"/>
              <a:t>3</a:t>
            </a:fld>
            <a:endParaRPr lang="en-US"/>
          </a:p>
        </p:txBody>
      </p:sp>
    </p:spTree>
    <p:extLst>
      <p:ext uri="{BB962C8B-B14F-4D97-AF65-F5344CB8AC3E}">
        <p14:creationId xmlns:p14="http://schemas.microsoft.com/office/powerpoint/2010/main" val="158000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0090F1-40A3-8D43-9F24-F36E9E49A470}"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536646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0090F1-40A3-8D43-9F24-F36E9E49A470}"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325019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0090F1-40A3-8D43-9F24-F36E9E49A470}"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45658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0090F1-40A3-8D43-9F24-F36E9E49A470}"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4239017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0090F1-40A3-8D43-9F24-F36E9E49A470}"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159416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0090F1-40A3-8D43-9F24-F36E9E49A470}"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1357446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0090F1-40A3-8D43-9F24-F36E9E49A470}" type="datetimeFigureOut">
              <a:rPr lang="en-US" smtClean="0"/>
              <a:t>3/6/23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258482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0090F1-40A3-8D43-9F24-F36E9E49A470}" type="datetimeFigureOut">
              <a:rPr lang="en-US" smtClean="0"/>
              <a:t>3/6/23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885502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090F1-40A3-8D43-9F24-F36E9E49A470}" type="datetimeFigureOut">
              <a:rPr lang="en-US" smtClean="0"/>
              <a:t>3/6/23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210229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0090F1-40A3-8D43-9F24-F36E9E49A470}"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832341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0090F1-40A3-8D43-9F24-F36E9E49A470}"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C66AB-4253-344E-8158-4076DB150D4D}" type="slidenum">
              <a:rPr lang="en-US" smtClean="0"/>
              <a:t>‹#›</a:t>
            </a:fld>
            <a:endParaRPr lang="en-US"/>
          </a:p>
        </p:txBody>
      </p:sp>
    </p:spTree>
    <p:extLst>
      <p:ext uri="{BB962C8B-B14F-4D97-AF65-F5344CB8AC3E}">
        <p14:creationId xmlns:p14="http://schemas.microsoft.com/office/powerpoint/2010/main" val="1742983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090F1-40A3-8D43-9F24-F36E9E49A470}" type="datetimeFigureOut">
              <a:rPr lang="en-US" smtClean="0"/>
              <a:t>3/6/23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C66AB-4253-344E-8158-4076DB150D4D}" type="slidenum">
              <a:rPr lang="en-US" smtClean="0"/>
              <a:t>‹#›</a:t>
            </a:fld>
            <a:endParaRPr lang="en-US"/>
          </a:p>
        </p:txBody>
      </p:sp>
    </p:spTree>
    <p:extLst>
      <p:ext uri="{BB962C8B-B14F-4D97-AF65-F5344CB8AC3E}">
        <p14:creationId xmlns:p14="http://schemas.microsoft.com/office/powerpoint/2010/main" val="18583562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8" descr="A picture containing ground, outdoor, curb&#10;&#10;Description automatically generated">
            <a:extLst>
              <a:ext uri="{FF2B5EF4-FFF2-40B4-BE49-F238E27FC236}">
                <a16:creationId xmlns:a16="http://schemas.microsoft.com/office/drawing/2014/main" id="{5F52BB90-107C-C345-B04E-11B0DFBE9A0B}"/>
              </a:ext>
            </a:extLst>
          </p:cNvPr>
          <p:cNvPicPr>
            <a:picLocks noChangeAspect="1"/>
          </p:cNvPicPr>
          <p:nvPr/>
        </p:nvPicPr>
        <p:blipFill>
          <a:blip r:embed="rId2"/>
          <a:stretch>
            <a:fillRect/>
          </a:stretch>
        </p:blipFill>
        <p:spPr>
          <a:xfrm>
            <a:off x="4864100" y="793750"/>
            <a:ext cx="6845300" cy="5116513"/>
          </a:xfrm>
          <a:prstGeom prst="rect">
            <a:avLst/>
          </a:prstGeom>
        </p:spPr>
      </p:pic>
      <p:sp>
        <p:nvSpPr>
          <p:cNvPr id="10" name="TextBox 9">
            <a:extLst>
              <a:ext uri="{FF2B5EF4-FFF2-40B4-BE49-F238E27FC236}">
                <a16:creationId xmlns:a16="http://schemas.microsoft.com/office/drawing/2014/main" id="{8FAFE177-FC2D-4046-A200-9C99229E14B1}"/>
              </a:ext>
            </a:extLst>
          </p:cNvPr>
          <p:cNvSpPr txBox="1"/>
          <p:nvPr/>
        </p:nvSpPr>
        <p:spPr>
          <a:xfrm>
            <a:off x="108393" y="3635321"/>
            <a:ext cx="3668950" cy="735999"/>
          </a:xfrm>
          <a:prstGeom prst="rect">
            <a:avLst/>
          </a:prstGeom>
          <a:solidFill>
            <a:srgbClr val="000000">
              <a:alpha val="50000"/>
            </a:srgbClr>
          </a:solidFill>
          <a:ln>
            <a:noFill/>
          </a:ln>
        </p:spPr>
        <p:txBody>
          <a:bodyPr wrap="square" rtlCol="0" anchor="ctr">
            <a:noAutofit/>
          </a:bodyPr>
          <a:lstStyle/>
          <a:p>
            <a:r>
              <a:rPr lang="en-US" sz="1500" b="1" dirty="0">
                <a:solidFill>
                  <a:srgbClr val="FFFFFF"/>
                </a:solidFill>
                <a:latin typeface="Times New Roman" panose="02020603050405020304" pitchFamily="18" charset="0"/>
                <a:cs typeface="Times New Roman" panose="02020603050405020304" pitchFamily="18" charset="0"/>
              </a:rPr>
              <a:t>April 28, 2022</a:t>
            </a:r>
          </a:p>
          <a:p>
            <a:r>
              <a:rPr lang="en-US" sz="1500" b="1" dirty="0">
                <a:solidFill>
                  <a:srgbClr val="FFFFFF"/>
                </a:solidFill>
                <a:latin typeface="Times New Roman" panose="02020603050405020304" pitchFamily="18" charset="0"/>
                <a:cs typeface="Times New Roman" panose="02020603050405020304" pitchFamily="18" charset="0"/>
              </a:rPr>
              <a:t>5</a:t>
            </a:r>
            <a:r>
              <a:rPr lang="en-US" sz="1500" b="1" baseline="30000" dirty="0">
                <a:solidFill>
                  <a:srgbClr val="FFFFFF"/>
                </a:solidFill>
                <a:latin typeface="Times New Roman" panose="02020603050405020304" pitchFamily="18" charset="0"/>
                <a:cs typeface="Times New Roman" panose="02020603050405020304" pitchFamily="18" charset="0"/>
              </a:rPr>
              <a:t>th</a:t>
            </a:r>
            <a:r>
              <a:rPr lang="en-US" sz="1500" b="1" dirty="0">
                <a:solidFill>
                  <a:srgbClr val="FFFFFF"/>
                </a:solidFill>
                <a:latin typeface="Times New Roman" panose="02020603050405020304" pitchFamily="18" charset="0"/>
                <a:cs typeface="Times New Roman" panose="02020603050405020304" pitchFamily="18" charset="0"/>
              </a:rPr>
              <a:t> Nordic Post-Keynesian Conference</a:t>
            </a:r>
          </a:p>
          <a:p>
            <a:r>
              <a:rPr lang="en-US" sz="1500" b="1" dirty="0">
                <a:solidFill>
                  <a:srgbClr val="FFFFFF"/>
                </a:solidFill>
                <a:latin typeface="Times New Roman" panose="02020603050405020304" pitchFamily="18" charset="0"/>
                <a:cs typeface="Times New Roman" panose="02020603050405020304" pitchFamily="18" charset="0"/>
              </a:rPr>
              <a:t>Aalborg, Denmark</a:t>
            </a:r>
          </a:p>
        </p:txBody>
      </p:sp>
      <p:sp>
        <p:nvSpPr>
          <p:cNvPr id="2" name="Title 1">
            <a:extLst>
              <a:ext uri="{FF2B5EF4-FFF2-40B4-BE49-F238E27FC236}">
                <a16:creationId xmlns:a16="http://schemas.microsoft.com/office/drawing/2014/main" id="{2190194C-40D0-E949-8998-A98000A8DB30}"/>
              </a:ext>
            </a:extLst>
          </p:cNvPr>
          <p:cNvSpPr>
            <a:spLocks noGrp="1"/>
          </p:cNvSpPr>
          <p:nvPr>
            <p:ph type="ctrTitle"/>
          </p:nvPr>
        </p:nvSpPr>
        <p:spPr>
          <a:xfrm>
            <a:off x="6740" y="530025"/>
            <a:ext cx="5247034" cy="2673227"/>
          </a:xfrm>
        </p:spPr>
        <p:txBody>
          <a:bodyPr vert="horz" lIns="91440" tIns="45720" rIns="91440" bIns="45720" rtlCol="0" anchor="b">
            <a:normAutofit/>
          </a:bodyPr>
          <a:lstStyle/>
          <a:p>
            <a:pPr algn="l"/>
            <a:r>
              <a:rPr lang="en-US" sz="3700" b="1" kern="1200" dirty="0">
                <a:solidFill>
                  <a:srgbClr val="CC020C"/>
                </a:solidFill>
                <a:latin typeface="Times New Roman" panose="02020603050405020304" pitchFamily="18" charset="0"/>
                <a:cs typeface="Times New Roman" panose="02020603050405020304" pitchFamily="18" charset="0"/>
              </a:rPr>
              <a:t>DECONSTRUCTING MONETARY POLICY </a:t>
            </a:r>
            <a:br>
              <a:rPr lang="en-US" sz="3700" b="1" kern="1200" dirty="0">
                <a:solidFill>
                  <a:schemeClr val="tx1"/>
                </a:solidFill>
                <a:latin typeface="Times New Roman" panose="02020603050405020304" pitchFamily="18" charset="0"/>
                <a:cs typeface="Times New Roman" panose="02020603050405020304" pitchFamily="18" charset="0"/>
              </a:rPr>
            </a:br>
            <a:r>
              <a:rPr lang="en-US" sz="2900" b="1" kern="1200" dirty="0">
                <a:solidFill>
                  <a:schemeClr val="tx1"/>
                </a:solidFill>
                <a:latin typeface="Times New Roman" panose="02020603050405020304" pitchFamily="18" charset="0"/>
                <a:cs typeface="Times New Roman" panose="02020603050405020304" pitchFamily="18" charset="0"/>
              </a:rPr>
              <a:t>undermining the mainstream approach of fine tuning</a:t>
            </a:r>
          </a:p>
        </p:txBody>
      </p:sp>
      <p:sp>
        <p:nvSpPr>
          <p:cNvPr id="3" name="Subtitle 2">
            <a:extLst>
              <a:ext uri="{FF2B5EF4-FFF2-40B4-BE49-F238E27FC236}">
                <a16:creationId xmlns:a16="http://schemas.microsoft.com/office/drawing/2014/main" id="{23D6F95A-9DD8-C94B-9F3D-21E4C195D2F2}"/>
              </a:ext>
            </a:extLst>
          </p:cNvPr>
          <p:cNvSpPr>
            <a:spLocks noGrp="1"/>
          </p:cNvSpPr>
          <p:nvPr>
            <p:ph type="subTitle" idx="1"/>
          </p:nvPr>
        </p:nvSpPr>
        <p:spPr>
          <a:xfrm>
            <a:off x="108393" y="4821677"/>
            <a:ext cx="4572000" cy="1506298"/>
          </a:xfrm>
        </p:spPr>
        <p:txBody>
          <a:bodyPr vert="horz" lIns="91440" tIns="45720" rIns="91440" bIns="45720" rtlCol="0">
            <a:normAutofit fontScale="92500" lnSpcReduction="20000"/>
          </a:bodyPr>
          <a:lstStyle/>
          <a:p>
            <a:pPr algn="l">
              <a:lnSpc>
                <a:spcPct val="100000"/>
              </a:lnSpc>
              <a:spcBef>
                <a:spcPts val="0"/>
              </a:spcBef>
            </a:pPr>
            <a:r>
              <a:rPr lang="en-US" sz="1600" b="1" kern="1200" dirty="0">
                <a:solidFill>
                  <a:schemeClr val="tx1"/>
                </a:solidFill>
                <a:latin typeface="Times New Roman" panose="02020603050405020304" pitchFamily="18" charset="0"/>
                <a:cs typeface="Times New Roman" panose="02020603050405020304" pitchFamily="18" charset="0"/>
              </a:rPr>
              <a:t>LOUIS-PHILIPPE ROCHON</a:t>
            </a:r>
          </a:p>
          <a:p>
            <a:pPr algn="l">
              <a:lnSpc>
                <a:spcPct val="100000"/>
              </a:lnSpc>
              <a:spcBef>
                <a:spcPts val="0"/>
              </a:spcBef>
            </a:pPr>
            <a:r>
              <a:rPr lang="en-US" sz="1600" b="1" kern="1200" dirty="0">
                <a:solidFill>
                  <a:schemeClr val="tx1"/>
                </a:solidFill>
                <a:latin typeface="Times New Roman" panose="02020603050405020304" pitchFamily="18" charset="0"/>
                <a:cs typeface="Times New Roman" panose="02020603050405020304" pitchFamily="18" charset="0"/>
              </a:rPr>
              <a:t>@LROCHON</a:t>
            </a:r>
          </a:p>
          <a:p>
            <a:pPr algn="l">
              <a:lnSpc>
                <a:spcPct val="100000"/>
              </a:lnSpc>
              <a:spcBef>
                <a:spcPts val="0"/>
              </a:spcBef>
            </a:pPr>
            <a:endParaRPr lang="en-US" sz="1600" b="1" kern="1200" dirty="0">
              <a:solidFill>
                <a:schemeClr val="tx1"/>
              </a:solidFill>
              <a:latin typeface="Times New Roman" panose="02020603050405020304" pitchFamily="18" charset="0"/>
              <a:cs typeface="Times New Roman" panose="02020603050405020304" pitchFamily="18" charset="0"/>
            </a:endParaRPr>
          </a:p>
          <a:p>
            <a:pPr algn="l">
              <a:lnSpc>
                <a:spcPct val="100000"/>
              </a:lnSpc>
              <a:spcBef>
                <a:spcPts val="0"/>
              </a:spcBef>
            </a:pPr>
            <a:r>
              <a:rPr lang="en-US" sz="1600" b="1" kern="1200" dirty="0">
                <a:solidFill>
                  <a:schemeClr val="tx1"/>
                </a:solidFill>
                <a:latin typeface="Times New Roman" panose="02020603050405020304" pitchFamily="18" charset="0"/>
                <a:cs typeface="Times New Roman" panose="02020603050405020304" pitchFamily="18" charset="0"/>
              </a:rPr>
              <a:t>Full Professor, </a:t>
            </a:r>
            <a:r>
              <a:rPr lang="en-US" sz="1600" b="1" i="1" kern="1200" dirty="0">
                <a:solidFill>
                  <a:schemeClr val="tx1"/>
                </a:solidFill>
                <a:latin typeface="Times New Roman" panose="02020603050405020304" pitchFamily="18" charset="0"/>
                <a:cs typeface="Times New Roman" panose="02020603050405020304" pitchFamily="18" charset="0"/>
              </a:rPr>
              <a:t>Laurentian University</a:t>
            </a:r>
          </a:p>
          <a:p>
            <a:pPr algn="l">
              <a:lnSpc>
                <a:spcPct val="100000"/>
              </a:lnSpc>
              <a:spcBef>
                <a:spcPts val="0"/>
              </a:spcBef>
            </a:pPr>
            <a:r>
              <a:rPr lang="en-US" sz="1600" b="1" kern="1200" dirty="0">
                <a:solidFill>
                  <a:schemeClr val="tx1"/>
                </a:solidFill>
                <a:latin typeface="Times New Roman" panose="02020603050405020304" pitchFamily="18" charset="0"/>
                <a:cs typeface="Times New Roman" panose="02020603050405020304" pitchFamily="18" charset="0"/>
              </a:rPr>
              <a:t>Founding Editor, </a:t>
            </a:r>
            <a:r>
              <a:rPr lang="en-US" sz="1600" b="1" i="1" kern="1200" dirty="0">
                <a:solidFill>
                  <a:schemeClr val="tx1"/>
                </a:solidFill>
                <a:latin typeface="Times New Roman" panose="02020603050405020304" pitchFamily="18" charset="0"/>
                <a:cs typeface="Times New Roman" panose="02020603050405020304" pitchFamily="18" charset="0"/>
              </a:rPr>
              <a:t>Review of Keynesian Economics</a:t>
            </a:r>
          </a:p>
          <a:p>
            <a:pPr algn="l">
              <a:lnSpc>
                <a:spcPct val="100000"/>
              </a:lnSpc>
              <a:spcBef>
                <a:spcPts val="0"/>
              </a:spcBef>
            </a:pPr>
            <a:r>
              <a:rPr lang="en-US" sz="1600" b="1" kern="1200" dirty="0">
                <a:solidFill>
                  <a:schemeClr val="tx1"/>
                </a:solidFill>
                <a:latin typeface="Times New Roman" panose="02020603050405020304" pitchFamily="18" charset="0"/>
                <a:cs typeface="Times New Roman" panose="02020603050405020304" pitchFamily="18" charset="0"/>
              </a:rPr>
              <a:t>Consulting Editor, </a:t>
            </a:r>
            <a:r>
              <a:rPr lang="en-US" sz="1600" b="1" i="1" kern="1200" dirty="0">
                <a:solidFill>
                  <a:schemeClr val="tx1"/>
                </a:solidFill>
                <a:latin typeface="Times New Roman" panose="02020603050405020304" pitchFamily="18" charset="0"/>
                <a:cs typeface="Times New Roman" panose="02020603050405020304" pitchFamily="18" charset="0"/>
              </a:rPr>
              <a:t>Advances in Economics Education</a:t>
            </a:r>
          </a:p>
          <a:p>
            <a:pPr algn="l">
              <a:lnSpc>
                <a:spcPct val="100000"/>
              </a:lnSpc>
              <a:spcBef>
                <a:spcPts val="0"/>
              </a:spcBef>
            </a:pPr>
            <a:r>
              <a:rPr lang="en-US" sz="1600" b="1" kern="1200" dirty="0">
                <a:solidFill>
                  <a:schemeClr val="tx1"/>
                </a:solidFill>
                <a:latin typeface="Times New Roman" panose="02020603050405020304" pitchFamily="18" charset="0"/>
                <a:cs typeface="Times New Roman" panose="02020603050405020304" pitchFamily="18" charset="0"/>
              </a:rPr>
              <a:t>Editor-in-Chief, </a:t>
            </a:r>
            <a:r>
              <a:rPr lang="en-US" sz="1600" b="1" i="1" kern="1200" dirty="0">
                <a:solidFill>
                  <a:schemeClr val="tx1"/>
                </a:solidFill>
                <a:latin typeface="Times New Roman" panose="02020603050405020304" pitchFamily="18" charset="0"/>
                <a:cs typeface="Times New Roman" panose="02020603050405020304" pitchFamily="18" charset="0"/>
              </a:rPr>
              <a:t>Review of Political Economy</a:t>
            </a:r>
          </a:p>
          <a:p>
            <a:pPr algn="l"/>
            <a:endParaRPr lang="en-US" sz="800" kern="1200" dirty="0">
              <a:solidFill>
                <a:schemeClr val="tx1"/>
              </a:solidFill>
              <a:latin typeface="+mn-lt"/>
              <a:ea typeface="+mn-ea"/>
              <a:cs typeface="+mn-cs"/>
            </a:endParaRPr>
          </a:p>
        </p:txBody>
      </p:sp>
    </p:spTree>
    <p:extLst>
      <p:ext uri="{BB962C8B-B14F-4D97-AF65-F5344CB8AC3E}">
        <p14:creationId xmlns:p14="http://schemas.microsoft.com/office/powerpoint/2010/main" val="870530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63A079-7A88-6846-814F-78F93BAEE39C}"/>
              </a:ext>
            </a:extLst>
          </p:cNvPr>
          <p:cNvSpPr>
            <a:spLocks noGrp="1"/>
          </p:cNvSpPr>
          <p:nvPr>
            <p:ph idx="1"/>
          </p:nvPr>
        </p:nvSpPr>
        <p:spPr/>
        <p:txBody>
          <a:bodyPr/>
          <a:lstStyle/>
          <a:p>
            <a:r>
              <a:rPr lang="en-CA" dirty="0"/>
              <a:t>“Economists and economic policymakers believe that households’ and firms’ expectations of future inflation are a key determinant of actual inflation. A review of the relevant theoretical and empirical literature suggests that this belief rests on extremely shaky foundations, and a case is made that adhering to it uncritically could easily lead to serious policy errors.” (Rudd, 2022)</a:t>
            </a:r>
          </a:p>
          <a:p>
            <a:endParaRPr lang="en-US" dirty="0"/>
          </a:p>
        </p:txBody>
      </p:sp>
      <p:sp>
        <p:nvSpPr>
          <p:cNvPr id="4" name="Title 1">
            <a:extLst>
              <a:ext uri="{FF2B5EF4-FFF2-40B4-BE49-F238E27FC236}">
                <a16:creationId xmlns:a16="http://schemas.microsoft.com/office/drawing/2014/main" id="{A92B535D-2983-2C48-B56D-7F3E258FDB7D}"/>
              </a:ext>
            </a:extLst>
          </p:cNvPr>
          <p:cNvSpPr>
            <a:spLocks noGrp="1"/>
          </p:cNvSpPr>
          <p:nvPr>
            <p:ph type="title"/>
          </p:nvPr>
        </p:nvSpPr>
        <p:spPr>
          <a:xfrm>
            <a:off x="838200" y="365125"/>
            <a:ext cx="10515600" cy="1325563"/>
          </a:xfrm>
        </p:spPr>
        <p:txBody>
          <a:bodyPr/>
          <a:lstStyle/>
          <a:p>
            <a:r>
              <a:rPr lang="en-US" dirty="0"/>
              <a:t>INFLATION TARGETING</a:t>
            </a:r>
          </a:p>
        </p:txBody>
      </p:sp>
    </p:spTree>
    <p:extLst>
      <p:ext uri="{BB962C8B-B14F-4D97-AF65-F5344CB8AC3E}">
        <p14:creationId xmlns:p14="http://schemas.microsoft.com/office/powerpoint/2010/main" val="425518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00F86-FE8C-414E-90EC-F99D30138475}"/>
              </a:ext>
            </a:extLst>
          </p:cNvPr>
          <p:cNvSpPr>
            <a:spLocks noGrp="1"/>
          </p:cNvSpPr>
          <p:nvPr>
            <p:ph type="title"/>
          </p:nvPr>
        </p:nvSpPr>
        <p:spPr/>
        <p:txBody>
          <a:bodyPr/>
          <a:lstStyle/>
          <a:p>
            <a:r>
              <a:rPr lang="en-US" dirty="0"/>
              <a:t>NEW CONSENSUS MODEL (or ‘modern view’)</a:t>
            </a:r>
          </a:p>
        </p:txBody>
      </p:sp>
      <p:sp>
        <p:nvSpPr>
          <p:cNvPr id="3" name="Content Placeholder 2">
            <a:extLst>
              <a:ext uri="{FF2B5EF4-FFF2-40B4-BE49-F238E27FC236}">
                <a16:creationId xmlns:a16="http://schemas.microsoft.com/office/drawing/2014/main" id="{539C3D99-3821-864B-81B4-D2CDA989091D}"/>
              </a:ext>
            </a:extLst>
          </p:cNvPr>
          <p:cNvSpPr>
            <a:spLocks noGrp="1"/>
          </p:cNvSpPr>
          <p:nvPr>
            <p:ph idx="1"/>
          </p:nvPr>
        </p:nvSpPr>
        <p:spPr>
          <a:xfrm>
            <a:off x="640491" y="1482812"/>
            <a:ext cx="11355565" cy="5375188"/>
          </a:xfrm>
        </p:spPr>
        <p:txBody>
          <a:bodyPr>
            <a:normAutofit fontScale="77500" lnSpcReduction="20000"/>
          </a:bodyPr>
          <a:lstStyle/>
          <a:p>
            <a:r>
              <a:rPr lang="en-CA" dirty="0"/>
              <a:t>Taylor (2000, p. 90): “At the practical level, a common view of macroeconomics is now pervasive in policy-research projects at universities and central banks around the world. . . . It differs from past views, and it explains the growth and fluctuations of the modern economy; it can thus be said to represent a modern view of macroeconomics.”</a:t>
            </a:r>
          </a:p>
          <a:p>
            <a:r>
              <a:rPr lang="en-CA" dirty="0"/>
              <a:t>Simple, elegant, 3-equation model:</a:t>
            </a:r>
          </a:p>
          <a:p>
            <a:endParaRPr lang="en-CA" dirty="0"/>
          </a:p>
          <a:p>
            <a:pPr lvl="1"/>
            <a:r>
              <a:rPr lang="en-US" dirty="0"/>
              <a:t>1) IS curve: inverse relationship between real or nominal rate and output via C and I (interest-sensitive components of aggregate demand)</a:t>
            </a:r>
          </a:p>
          <a:p>
            <a:pPr lvl="1"/>
            <a:r>
              <a:rPr lang="en-US" dirty="0"/>
              <a:t>2) Phillips curve: inverse relationship between inflation and unemployment</a:t>
            </a:r>
          </a:p>
          <a:p>
            <a:pPr lvl="1"/>
            <a:r>
              <a:rPr lang="en-US" dirty="0"/>
              <a:t>3) Reaction function with the natural rate of interest (Taylor Rule)</a:t>
            </a:r>
          </a:p>
          <a:p>
            <a:endParaRPr lang="en-US" dirty="0"/>
          </a:p>
          <a:p>
            <a:r>
              <a:rPr lang="en-US" dirty="0"/>
              <a:t>In theory, it does not matter whether we have an interest rate or money supply rule: Taylor (1993, p.196): “</a:t>
            </a:r>
            <a:r>
              <a:rPr lang="en-CA" dirty="0"/>
              <a:t>The rules are responsive, calling for changes in the money supply, the monetary base, or the short-term interest rate in response to changes of the price level or real income”.  See Ben Friedman story.</a:t>
            </a:r>
            <a:endParaRPr lang="en-US" dirty="0"/>
          </a:p>
          <a:p>
            <a:r>
              <a:rPr lang="en-US" dirty="0"/>
              <a:t>With an inflation target or a natural rate of inflation:  when inflation is above target, then surely real rate must be below natural rate</a:t>
            </a:r>
          </a:p>
          <a:p>
            <a:r>
              <a:rPr lang="en-CA" dirty="0"/>
              <a:t>As Lavoie (2006, p. 167) has correctly observed, it is merely “old wine in a new bottle”. </a:t>
            </a:r>
          </a:p>
          <a:p>
            <a:endParaRPr lang="en-US" dirty="0"/>
          </a:p>
        </p:txBody>
      </p:sp>
    </p:spTree>
    <p:extLst>
      <p:ext uri="{BB962C8B-B14F-4D97-AF65-F5344CB8AC3E}">
        <p14:creationId xmlns:p14="http://schemas.microsoft.com/office/powerpoint/2010/main" val="660302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443E9AB6-B179-F24A-8880-CD23D338B530}"/>
              </a:ext>
            </a:extLst>
          </p:cNvPr>
          <p:cNvPicPr>
            <a:picLocks noChangeAspect="1"/>
          </p:cNvPicPr>
          <p:nvPr/>
        </p:nvPicPr>
        <p:blipFill>
          <a:blip r:embed="rId2"/>
          <a:stretch>
            <a:fillRect/>
          </a:stretch>
        </p:blipFill>
        <p:spPr>
          <a:xfrm>
            <a:off x="838200" y="3190034"/>
            <a:ext cx="10905066" cy="2480903"/>
          </a:xfrm>
          <a:prstGeom prst="rect">
            <a:avLst/>
          </a:prstGeom>
        </p:spPr>
      </p:pic>
      <p:sp>
        <p:nvSpPr>
          <p:cNvPr id="3" name="Title 1">
            <a:extLst>
              <a:ext uri="{FF2B5EF4-FFF2-40B4-BE49-F238E27FC236}">
                <a16:creationId xmlns:a16="http://schemas.microsoft.com/office/drawing/2014/main" id="{7F76C35B-2645-5740-AF51-3909ED05E920}"/>
              </a:ext>
            </a:extLst>
          </p:cNvPr>
          <p:cNvSpPr>
            <a:spLocks noGrp="1"/>
          </p:cNvSpPr>
          <p:nvPr>
            <p:ph type="title"/>
          </p:nvPr>
        </p:nvSpPr>
        <p:spPr>
          <a:xfrm>
            <a:off x="838200" y="365125"/>
            <a:ext cx="10515600" cy="1325563"/>
          </a:xfrm>
        </p:spPr>
        <p:txBody>
          <a:bodyPr/>
          <a:lstStyle/>
          <a:p>
            <a:r>
              <a:rPr lang="en-US" dirty="0"/>
              <a:t>NEW CONSENSUS MODEL</a:t>
            </a:r>
          </a:p>
        </p:txBody>
      </p:sp>
      <p:sp>
        <p:nvSpPr>
          <p:cNvPr id="2" name="TextBox 1">
            <a:extLst>
              <a:ext uri="{FF2B5EF4-FFF2-40B4-BE49-F238E27FC236}">
                <a16:creationId xmlns:a16="http://schemas.microsoft.com/office/drawing/2014/main" id="{96E69D34-8CE0-F942-B107-056340AD5FD0}"/>
              </a:ext>
            </a:extLst>
          </p:cNvPr>
          <p:cNvSpPr txBox="1"/>
          <p:nvPr/>
        </p:nvSpPr>
        <p:spPr>
          <a:xfrm>
            <a:off x="838200" y="1690688"/>
            <a:ext cx="9209314" cy="1200329"/>
          </a:xfrm>
          <a:prstGeom prst="rect">
            <a:avLst/>
          </a:prstGeom>
          <a:noFill/>
        </p:spPr>
        <p:txBody>
          <a:bodyPr wrap="square" rtlCol="0">
            <a:spAutoFit/>
          </a:bodyPr>
          <a:lstStyle/>
          <a:p>
            <a:r>
              <a:rPr lang="en-US" dirty="0"/>
              <a:t>A basic version of the model (you can add lagged variables, </a:t>
            </a:r>
            <a:r>
              <a:rPr lang="en-CA" dirty="0"/>
              <a:t>intertemporal optimization of utility</a:t>
            </a:r>
            <a:br>
              <a:rPr lang="en-CA" dirty="0"/>
            </a:br>
            <a:r>
              <a:rPr lang="en-CA" dirty="0"/>
              <a:t>functions, </a:t>
            </a:r>
            <a:r>
              <a:rPr lang="en-CA" dirty="0" err="1"/>
              <a:t>etc</a:t>
            </a:r>
            <a:r>
              <a:rPr lang="en-CA" dirty="0"/>
              <a:t>)</a:t>
            </a:r>
            <a:r>
              <a:rPr lang="en-US" dirty="0"/>
              <a:t>. Similar transmission mechanisms in HANK, RANK or TANK models: effects of changes in interest rates on consumption (direct effect) and </a:t>
            </a:r>
            <a:r>
              <a:rPr lang="en-US" dirty="0" err="1"/>
              <a:t>labour</a:t>
            </a:r>
            <a:r>
              <a:rPr lang="en-US" dirty="0"/>
              <a:t> markets  Indirect effects) via intertemporal substitution effects (Kaplan, Moll and </a:t>
            </a:r>
            <a:r>
              <a:rPr lang="en-US" dirty="0" err="1"/>
              <a:t>Violante</a:t>
            </a:r>
            <a:r>
              <a:rPr lang="en-US" dirty="0"/>
              <a:t>, 2018)</a:t>
            </a:r>
          </a:p>
        </p:txBody>
      </p:sp>
    </p:spTree>
    <p:extLst>
      <p:ext uri="{BB962C8B-B14F-4D97-AF65-F5344CB8AC3E}">
        <p14:creationId xmlns:p14="http://schemas.microsoft.com/office/powerpoint/2010/main" val="3297213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548255-CEF3-1246-8962-2F1538718024}"/>
              </a:ext>
            </a:extLst>
          </p:cNvPr>
          <p:cNvSpPr>
            <a:spLocks noGrp="1"/>
          </p:cNvSpPr>
          <p:nvPr>
            <p:ph idx="1"/>
          </p:nvPr>
        </p:nvSpPr>
        <p:spPr/>
        <p:txBody>
          <a:bodyPr/>
          <a:lstStyle/>
          <a:p>
            <a:r>
              <a:rPr lang="en-US" dirty="0"/>
              <a:t>Let’s explore the model …..</a:t>
            </a:r>
          </a:p>
        </p:txBody>
      </p:sp>
    </p:spTree>
    <p:extLst>
      <p:ext uri="{BB962C8B-B14F-4D97-AF65-F5344CB8AC3E}">
        <p14:creationId xmlns:p14="http://schemas.microsoft.com/office/powerpoint/2010/main" val="171302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3A33-5AC5-4D44-88D0-A1E8D8F70C2E}"/>
              </a:ext>
            </a:extLst>
          </p:cNvPr>
          <p:cNvSpPr>
            <a:spLocks noGrp="1"/>
          </p:cNvSpPr>
          <p:nvPr>
            <p:ph type="title"/>
          </p:nvPr>
        </p:nvSpPr>
        <p:spPr/>
        <p:txBody>
          <a:bodyPr/>
          <a:lstStyle/>
          <a:p>
            <a:r>
              <a:rPr lang="en-US" dirty="0"/>
              <a:t>Deconstructing the model</a:t>
            </a:r>
          </a:p>
        </p:txBody>
      </p:sp>
      <p:sp>
        <p:nvSpPr>
          <p:cNvPr id="3" name="Content Placeholder 2">
            <a:extLst>
              <a:ext uri="{FF2B5EF4-FFF2-40B4-BE49-F238E27FC236}">
                <a16:creationId xmlns:a16="http://schemas.microsoft.com/office/drawing/2014/main" id="{7E456CE2-B356-5644-9D43-D0DCA216FA51}"/>
              </a:ext>
            </a:extLst>
          </p:cNvPr>
          <p:cNvSpPr>
            <a:spLocks noGrp="1"/>
          </p:cNvSpPr>
          <p:nvPr>
            <p:ph idx="1"/>
          </p:nvPr>
        </p:nvSpPr>
        <p:spPr/>
        <p:txBody>
          <a:bodyPr/>
          <a:lstStyle/>
          <a:p>
            <a:r>
              <a:rPr lang="en-US" dirty="0"/>
              <a:t>1) Inflation targeting as a policy</a:t>
            </a:r>
          </a:p>
          <a:p>
            <a:r>
              <a:rPr lang="en-US" dirty="0"/>
              <a:t>2) IS curve</a:t>
            </a:r>
          </a:p>
          <a:p>
            <a:r>
              <a:rPr lang="en-US" dirty="0"/>
              <a:t>3) Phillips curve</a:t>
            </a:r>
          </a:p>
          <a:p>
            <a:r>
              <a:rPr lang="en-US" dirty="0"/>
              <a:t>4) Natural rate of interest</a:t>
            </a:r>
          </a:p>
          <a:p>
            <a:r>
              <a:rPr lang="en-US" dirty="0"/>
              <a:t>5) Fine tuning</a:t>
            </a:r>
          </a:p>
          <a:p>
            <a:r>
              <a:rPr lang="en-US" dirty="0"/>
              <a:t>6) Demand-side inflation</a:t>
            </a:r>
          </a:p>
          <a:p>
            <a:r>
              <a:rPr lang="en-US" dirty="0"/>
              <a:t>7) CBI</a:t>
            </a:r>
          </a:p>
          <a:p>
            <a:r>
              <a:rPr lang="en-US" dirty="0"/>
              <a:t>8) Monetary Policy Dominance</a:t>
            </a:r>
          </a:p>
          <a:p>
            <a:endParaRPr lang="en-US" dirty="0"/>
          </a:p>
        </p:txBody>
      </p:sp>
    </p:spTree>
    <p:extLst>
      <p:ext uri="{BB962C8B-B14F-4D97-AF65-F5344CB8AC3E}">
        <p14:creationId xmlns:p14="http://schemas.microsoft.com/office/powerpoint/2010/main" val="83789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12B8-5498-0B4A-8D6E-1683C67C1048}"/>
              </a:ext>
            </a:extLst>
          </p:cNvPr>
          <p:cNvSpPr>
            <a:spLocks noGrp="1"/>
          </p:cNvSpPr>
          <p:nvPr>
            <p:ph type="title"/>
          </p:nvPr>
        </p:nvSpPr>
        <p:spPr/>
        <p:txBody>
          <a:bodyPr/>
          <a:lstStyle/>
          <a:p>
            <a:r>
              <a:rPr lang="en-US" dirty="0"/>
              <a:t>1. INFLATION TARGETING</a:t>
            </a:r>
          </a:p>
        </p:txBody>
      </p:sp>
      <p:sp>
        <p:nvSpPr>
          <p:cNvPr id="3" name="Content Placeholder 2">
            <a:extLst>
              <a:ext uri="{FF2B5EF4-FFF2-40B4-BE49-F238E27FC236}">
                <a16:creationId xmlns:a16="http://schemas.microsoft.com/office/drawing/2014/main" id="{F7E7ADCA-5D5E-4845-8986-2991BF4E34AB}"/>
              </a:ext>
            </a:extLst>
          </p:cNvPr>
          <p:cNvSpPr>
            <a:spLocks noGrp="1"/>
          </p:cNvSpPr>
          <p:nvPr>
            <p:ph idx="1"/>
          </p:nvPr>
        </p:nvSpPr>
        <p:spPr/>
        <p:txBody>
          <a:bodyPr/>
          <a:lstStyle/>
          <a:p>
            <a:r>
              <a:rPr lang="en-US" dirty="0"/>
              <a:t>Today’s system is just one more attempt to target or control the rate of inflation (why this obsession with inflation? Low inflation is seen as a common good)</a:t>
            </a:r>
          </a:p>
          <a:p>
            <a:endParaRPr lang="en-US" dirty="0"/>
          </a:p>
          <a:p>
            <a:r>
              <a:rPr lang="en-CA" dirty="0"/>
              <a:t>crisis of the gold standard after World War I. Irving Fisher proposed a "compensated dollar" system in which the gold content in paper money would vary with the price of goods in terms of gold, so that the price level in terms of paper money would stay fixed. Fisher's proposal was a first attempt to target prices while retaining the automatic functioning of the gold standard. </a:t>
            </a:r>
            <a:endParaRPr lang="en-US" dirty="0"/>
          </a:p>
        </p:txBody>
      </p:sp>
    </p:spTree>
    <p:extLst>
      <p:ext uri="{BB962C8B-B14F-4D97-AF65-F5344CB8AC3E}">
        <p14:creationId xmlns:p14="http://schemas.microsoft.com/office/powerpoint/2010/main" val="78751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2DE36-5308-8B40-986D-4BE65A19DAC7}"/>
              </a:ext>
            </a:extLst>
          </p:cNvPr>
          <p:cNvSpPr>
            <a:spLocks noGrp="1"/>
          </p:cNvSpPr>
          <p:nvPr>
            <p:ph type="title"/>
          </p:nvPr>
        </p:nvSpPr>
        <p:spPr/>
        <p:txBody>
          <a:bodyPr/>
          <a:lstStyle/>
          <a:p>
            <a:r>
              <a:rPr lang="en-US" dirty="0"/>
              <a:t>1. INFLATION TARGETING</a:t>
            </a:r>
          </a:p>
        </p:txBody>
      </p:sp>
      <p:sp>
        <p:nvSpPr>
          <p:cNvPr id="3" name="Content Placeholder 2">
            <a:extLst>
              <a:ext uri="{FF2B5EF4-FFF2-40B4-BE49-F238E27FC236}">
                <a16:creationId xmlns:a16="http://schemas.microsoft.com/office/drawing/2014/main" id="{0AA9D2AA-91DF-834D-951F-6D9B87AAA041}"/>
              </a:ext>
            </a:extLst>
          </p:cNvPr>
          <p:cNvSpPr>
            <a:spLocks noGrp="1"/>
          </p:cNvSpPr>
          <p:nvPr>
            <p:ph idx="1"/>
          </p:nvPr>
        </p:nvSpPr>
        <p:spPr>
          <a:xfrm>
            <a:off x="838200" y="1594022"/>
            <a:ext cx="10515600" cy="4898853"/>
          </a:xfrm>
        </p:spPr>
        <p:txBody>
          <a:bodyPr>
            <a:normAutofit fontScale="92500" lnSpcReduction="20000"/>
          </a:bodyPr>
          <a:lstStyle/>
          <a:p>
            <a:r>
              <a:rPr lang="en-US" dirty="0"/>
              <a:t>2% or corridor system; New Zealand, 1990; Canada, 1991; never had a specific Inflation target: thought 2% was low and stable: maximum employment;</a:t>
            </a:r>
          </a:p>
          <a:p>
            <a:r>
              <a:rPr lang="en-US" dirty="0"/>
              <a:t>Acts as a </a:t>
            </a:r>
            <a:r>
              <a:rPr lang="en-US" dirty="0" err="1"/>
              <a:t>centre</a:t>
            </a:r>
            <a:r>
              <a:rPr lang="en-US" dirty="0"/>
              <a:t> of gravitation (equilibrium)</a:t>
            </a:r>
          </a:p>
          <a:p>
            <a:r>
              <a:rPr lang="en-US" dirty="0"/>
              <a:t>But why 2%?: reading up on the history of IT reveals very little;</a:t>
            </a:r>
          </a:p>
          <a:p>
            <a:endParaRPr lang="en-US" dirty="0"/>
          </a:p>
          <a:p>
            <a:r>
              <a:rPr lang="en-CA" dirty="0"/>
              <a:t>As Benjamin Friedman claimed recently, “there is the arbitrariness surrounding the current 2 percent target. In retrospect, the paucity of serious empirical research underlying the identification of the 2 percent norm, now quite some time back is a professional embarrassment” Friedman (2018, p. 187). </a:t>
            </a:r>
          </a:p>
          <a:p>
            <a:endParaRPr lang="en-CA" dirty="0"/>
          </a:p>
          <a:p>
            <a:r>
              <a:rPr lang="en-CA" dirty="0"/>
              <a:t>Emmanuel </a:t>
            </a:r>
            <a:r>
              <a:rPr lang="en-CA" dirty="0" err="1"/>
              <a:t>Carré</a:t>
            </a:r>
            <a:r>
              <a:rPr lang="en-CA" dirty="0"/>
              <a:t> (2014): “economic theories have played a limited role in the creation of inflation targeting.”</a:t>
            </a:r>
          </a:p>
          <a:p>
            <a:endParaRPr lang="en-CA" dirty="0"/>
          </a:p>
          <a:p>
            <a:endParaRPr lang="en-CA" dirty="0"/>
          </a:p>
          <a:p>
            <a:endParaRPr lang="en-US" dirty="0"/>
          </a:p>
        </p:txBody>
      </p:sp>
    </p:spTree>
    <p:extLst>
      <p:ext uri="{BB962C8B-B14F-4D97-AF65-F5344CB8AC3E}">
        <p14:creationId xmlns:p14="http://schemas.microsoft.com/office/powerpoint/2010/main" val="1457380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2B9EAB-0162-E54D-84D0-C136F6EF289C}"/>
              </a:ext>
            </a:extLst>
          </p:cNvPr>
          <p:cNvSpPr>
            <a:spLocks noGrp="1"/>
          </p:cNvSpPr>
          <p:nvPr>
            <p:ph idx="1"/>
          </p:nvPr>
        </p:nvSpPr>
        <p:spPr>
          <a:xfrm>
            <a:off x="620486" y="1690688"/>
            <a:ext cx="10515600" cy="4978358"/>
          </a:xfrm>
        </p:spPr>
        <p:txBody>
          <a:bodyPr>
            <a:normAutofit fontScale="92500" lnSpcReduction="10000"/>
          </a:bodyPr>
          <a:lstStyle/>
          <a:p>
            <a:r>
              <a:rPr lang="en-CA" dirty="0"/>
              <a:t>Has IT been successful? </a:t>
            </a:r>
          </a:p>
          <a:p>
            <a:r>
              <a:rPr lang="en-GB" dirty="0"/>
              <a:t>Ball and Sheridan (2004) conclude that if overall </a:t>
            </a:r>
            <a:r>
              <a:rPr lang="en-GB" dirty="0" err="1"/>
              <a:t>targeters</a:t>
            </a:r>
            <a:r>
              <a:rPr lang="en-GB" dirty="0"/>
              <a:t> reduced inflation rates by more than the non-</a:t>
            </a:r>
            <a:r>
              <a:rPr lang="en-GB" dirty="0" err="1"/>
              <a:t>targeter</a:t>
            </a:r>
            <a:r>
              <a:rPr lang="en-GB" dirty="0"/>
              <a:t>, this was only because inflation rates were higher in IT countries than in non-IT countries initially: </a:t>
            </a:r>
          </a:p>
          <a:p>
            <a:endParaRPr lang="en-GB" dirty="0"/>
          </a:p>
          <a:p>
            <a:r>
              <a:rPr lang="en-GB" dirty="0"/>
              <a:t>“On average, there is no evidence that inflation targeting improves performance as measured by the </a:t>
            </a:r>
            <a:r>
              <a:rPr lang="en-GB" dirty="0" err="1"/>
              <a:t>behavior</a:t>
            </a:r>
            <a:r>
              <a:rPr lang="en-GB" dirty="0"/>
              <a:t> of inflation, output or interest rates” (Ball and Sheridan, 2003, p. 2; see also Roger and Stone, 2005; Mishkin and </a:t>
            </a:r>
            <a:r>
              <a:rPr lang="en-GB" dirty="0" err="1"/>
              <a:t>Scmidt</a:t>
            </a:r>
            <a:r>
              <a:rPr lang="en-GB" dirty="0"/>
              <a:t>-Hebbel, 2001). </a:t>
            </a:r>
          </a:p>
          <a:p>
            <a:endParaRPr lang="en-GB" dirty="0"/>
          </a:p>
          <a:p>
            <a:r>
              <a:rPr lang="en-GB" dirty="0" err="1"/>
              <a:t>Borio</a:t>
            </a:r>
            <a:r>
              <a:rPr lang="en-GB" dirty="0"/>
              <a:t> (2017, p. 2) recently mused, “[m]</a:t>
            </a:r>
            <a:r>
              <a:rPr lang="en-GB" dirty="0" err="1"/>
              <a:t>ight</a:t>
            </a:r>
            <a:r>
              <a:rPr lang="en-GB" dirty="0"/>
              <a:t> we have overestimated our ability to control inflation, or at least what it would take to do so?”</a:t>
            </a:r>
            <a:r>
              <a:rPr lang="en-CA" dirty="0"/>
              <a:t> </a:t>
            </a:r>
            <a:endParaRPr lang="en-US" dirty="0"/>
          </a:p>
          <a:p>
            <a:endParaRPr lang="en-US" dirty="0"/>
          </a:p>
        </p:txBody>
      </p:sp>
      <p:sp>
        <p:nvSpPr>
          <p:cNvPr id="5" name="Title 1">
            <a:extLst>
              <a:ext uri="{FF2B5EF4-FFF2-40B4-BE49-F238E27FC236}">
                <a16:creationId xmlns:a16="http://schemas.microsoft.com/office/drawing/2014/main" id="{78381343-866B-8A43-BCC7-30D6BC741A8F}"/>
              </a:ext>
            </a:extLst>
          </p:cNvPr>
          <p:cNvSpPr>
            <a:spLocks noGrp="1"/>
          </p:cNvSpPr>
          <p:nvPr>
            <p:ph type="title"/>
          </p:nvPr>
        </p:nvSpPr>
        <p:spPr>
          <a:xfrm>
            <a:off x="838200" y="365125"/>
            <a:ext cx="10515600" cy="1325563"/>
          </a:xfrm>
        </p:spPr>
        <p:txBody>
          <a:bodyPr/>
          <a:lstStyle/>
          <a:p>
            <a:r>
              <a:rPr lang="en-US" dirty="0"/>
              <a:t>1. INFLATION TARGETING</a:t>
            </a:r>
          </a:p>
        </p:txBody>
      </p:sp>
    </p:spTree>
    <p:extLst>
      <p:ext uri="{BB962C8B-B14F-4D97-AF65-F5344CB8AC3E}">
        <p14:creationId xmlns:p14="http://schemas.microsoft.com/office/powerpoint/2010/main" val="4051704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FA1F-EF74-5F47-A750-AAB3591E89AF}"/>
              </a:ext>
            </a:extLst>
          </p:cNvPr>
          <p:cNvSpPr>
            <a:spLocks noGrp="1"/>
          </p:cNvSpPr>
          <p:nvPr>
            <p:ph type="title"/>
          </p:nvPr>
        </p:nvSpPr>
        <p:spPr/>
        <p:txBody>
          <a:bodyPr/>
          <a:lstStyle/>
          <a:p>
            <a:r>
              <a:rPr lang="en-US" dirty="0"/>
              <a:t>2. THE IS CURVE</a:t>
            </a:r>
          </a:p>
        </p:txBody>
      </p:sp>
      <p:cxnSp>
        <p:nvCxnSpPr>
          <p:cNvPr id="5" name="Straight Connector 4">
            <a:extLst>
              <a:ext uri="{FF2B5EF4-FFF2-40B4-BE49-F238E27FC236}">
                <a16:creationId xmlns:a16="http://schemas.microsoft.com/office/drawing/2014/main" id="{A92311E5-3633-1243-8059-456CA4E4CC21}"/>
              </a:ext>
            </a:extLst>
          </p:cNvPr>
          <p:cNvCxnSpPr/>
          <p:nvPr/>
        </p:nvCxnSpPr>
        <p:spPr>
          <a:xfrm>
            <a:off x="1765005" y="2275367"/>
            <a:ext cx="0" cy="3168503"/>
          </a:xfrm>
          <a:prstGeom prst="line">
            <a:avLst/>
          </a:prstGeom>
          <a:ln>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23DAB4B-7015-E140-9C7B-EAA3CE698204}"/>
              </a:ext>
            </a:extLst>
          </p:cNvPr>
          <p:cNvCxnSpPr/>
          <p:nvPr/>
        </p:nvCxnSpPr>
        <p:spPr>
          <a:xfrm>
            <a:off x="1765005" y="5443870"/>
            <a:ext cx="4549298" cy="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BEDCA5-5ACB-FB4B-A0EF-3DB9AABE9B4E}"/>
              </a:ext>
            </a:extLst>
          </p:cNvPr>
          <p:cNvCxnSpPr/>
          <p:nvPr/>
        </p:nvCxnSpPr>
        <p:spPr>
          <a:xfrm>
            <a:off x="2286000" y="2508422"/>
            <a:ext cx="3002692" cy="25702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D063E7-749E-AD48-B5FA-55F92BEB6C33}"/>
              </a:ext>
            </a:extLst>
          </p:cNvPr>
          <p:cNvSpPr txBox="1"/>
          <p:nvPr/>
        </p:nvSpPr>
        <p:spPr>
          <a:xfrm>
            <a:off x="442832" y="2237146"/>
            <a:ext cx="2446638" cy="338554"/>
          </a:xfrm>
          <a:prstGeom prst="rect">
            <a:avLst/>
          </a:prstGeom>
          <a:noFill/>
        </p:spPr>
        <p:txBody>
          <a:bodyPr wrap="square" rtlCol="0">
            <a:spAutoFit/>
          </a:bodyPr>
          <a:lstStyle/>
          <a:p>
            <a:r>
              <a:rPr lang="en-US" sz="1600" dirty="0"/>
              <a:t>Interest Rate</a:t>
            </a:r>
          </a:p>
        </p:txBody>
      </p:sp>
      <p:sp>
        <p:nvSpPr>
          <p:cNvPr id="12" name="TextBox 11">
            <a:extLst>
              <a:ext uri="{FF2B5EF4-FFF2-40B4-BE49-F238E27FC236}">
                <a16:creationId xmlns:a16="http://schemas.microsoft.com/office/drawing/2014/main" id="{668C4B10-3E20-BA4B-ACBA-628F0C499DA5}"/>
              </a:ext>
            </a:extLst>
          </p:cNvPr>
          <p:cNvSpPr txBox="1"/>
          <p:nvPr/>
        </p:nvSpPr>
        <p:spPr>
          <a:xfrm>
            <a:off x="5651157" y="5507092"/>
            <a:ext cx="2446638" cy="338554"/>
          </a:xfrm>
          <a:prstGeom prst="rect">
            <a:avLst/>
          </a:prstGeom>
          <a:noFill/>
        </p:spPr>
        <p:txBody>
          <a:bodyPr wrap="square" rtlCol="0">
            <a:spAutoFit/>
          </a:bodyPr>
          <a:lstStyle/>
          <a:p>
            <a:r>
              <a:rPr lang="en-US" sz="1600" dirty="0"/>
              <a:t>Output</a:t>
            </a:r>
          </a:p>
        </p:txBody>
      </p:sp>
      <p:cxnSp>
        <p:nvCxnSpPr>
          <p:cNvPr id="14" name="Straight Connector 13">
            <a:extLst>
              <a:ext uri="{FF2B5EF4-FFF2-40B4-BE49-F238E27FC236}">
                <a16:creationId xmlns:a16="http://schemas.microsoft.com/office/drawing/2014/main" id="{60043914-185F-BD4F-985F-8B3C67AE4F87}"/>
              </a:ext>
            </a:extLst>
          </p:cNvPr>
          <p:cNvCxnSpPr/>
          <p:nvPr/>
        </p:nvCxnSpPr>
        <p:spPr>
          <a:xfrm>
            <a:off x="2001795" y="3781168"/>
            <a:ext cx="46090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6641F57-E117-D747-9B12-D71EB1EC1B39}"/>
              </a:ext>
            </a:extLst>
          </p:cNvPr>
          <p:cNvSpPr txBox="1"/>
          <p:nvPr/>
        </p:nvSpPr>
        <p:spPr>
          <a:xfrm>
            <a:off x="6730314" y="3611891"/>
            <a:ext cx="967945" cy="338554"/>
          </a:xfrm>
          <a:prstGeom prst="rect">
            <a:avLst/>
          </a:prstGeom>
          <a:noFill/>
        </p:spPr>
        <p:txBody>
          <a:bodyPr wrap="square" rtlCol="0">
            <a:spAutoFit/>
          </a:bodyPr>
          <a:lstStyle/>
          <a:p>
            <a:r>
              <a:rPr lang="en-US" sz="1600" dirty="0"/>
              <a:t>MP curve</a:t>
            </a:r>
          </a:p>
        </p:txBody>
      </p:sp>
      <p:sp>
        <p:nvSpPr>
          <p:cNvPr id="16" name="TextBox 15">
            <a:extLst>
              <a:ext uri="{FF2B5EF4-FFF2-40B4-BE49-F238E27FC236}">
                <a16:creationId xmlns:a16="http://schemas.microsoft.com/office/drawing/2014/main" id="{140454CD-98DC-AD42-8A2D-F0EF1C8CEB0C}"/>
              </a:ext>
            </a:extLst>
          </p:cNvPr>
          <p:cNvSpPr txBox="1"/>
          <p:nvPr/>
        </p:nvSpPr>
        <p:spPr>
          <a:xfrm>
            <a:off x="5346358" y="4817360"/>
            <a:ext cx="967945" cy="338554"/>
          </a:xfrm>
          <a:prstGeom prst="rect">
            <a:avLst/>
          </a:prstGeom>
          <a:noFill/>
        </p:spPr>
        <p:txBody>
          <a:bodyPr wrap="square" rtlCol="0">
            <a:spAutoFit/>
          </a:bodyPr>
          <a:lstStyle/>
          <a:p>
            <a:r>
              <a:rPr lang="en-US" sz="1600" dirty="0"/>
              <a:t>IS curve</a:t>
            </a:r>
          </a:p>
        </p:txBody>
      </p:sp>
      <p:sp>
        <p:nvSpPr>
          <p:cNvPr id="17" name="TextBox 16">
            <a:extLst>
              <a:ext uri="{FF2B5EF4-FFF2-40B4-BE49-F238E27FC236}">
                <a16:creationId xmlns:a16="http://schemas.microsoft.com/office/drawing/2014/main" id="{227A33F4-66B3-CD4E-B9DF-DB28C41058FC}"/>
              </a:ext>
            </a:extLst>
          </p:cNvPr>
          <p:cNvSpPr txBox="1"/>
          <p:nvPr/>
        </p:nvSpPr>
        <p:spPr>
          <a:xfrm>
            <a:off x="8217244" y="2286824"/>
            <a:ext cx="2809103" cy="2862322"/>
          </a:xfrm>
          <a:prstGeom prst="rect">
            <a:avLst/>
          </a:prstGeom>
          <a:noFill/>
        </p:spPr>
        <p:txBody>
          <a:bodyPr wrap="square" rtlCol="0">
            <a:spAutoFit/>
          </a:bodyPr>
          <a:lstStyle/>
          <a:p>
            <a:r>
              <a:rPr lang="en-CA" dirty="0"/>
              <a:t>“the interest rate rather than the money supply is the key instrument that should be adjusted” (Taylor 1999, p. 47)</a:t>
            </a:r>
          </a:p>
          <a:p>
            <a:endParaRPr lang="en-CA" dirty="0"/>
          </a:p>
          <a:p>
            <a:r>
              <a:rPr lang="en-CA" dirty="0"/>
              <a:t>1) Does this change anything?</a:t>
            </a:r>
          </a:p>
          <a:p>
            <a:r>
              <a:rPr lang="en-CA" dirty="0"/>
              <a:t>2) Is it really endogenous money?</a:t>
            </a:r>
            <a:endParaRPr lang="en-US" dirty="0"/>
          </a:p>
        </p:txBody>
      </p:sp>
    </p:spTree>
    <p:extLst>
      <p:ext uri="{BB962C8B-B14F-4D97-AF65-F5344CB8AC3E}">
        <p14:creationId xmlns:p14="http://schemas.microsoft.com/office/powerpoint/2010/main" val="1920431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EE41-5F09-214C-A759-0A0DBFF9EF7E}"/>
              </a:ext>
            </a:extLst>
          </p:cNvPr>
          <p:cNvSpPr>
            <a:spLocks noGrp="1"/>
          </p:cNvSpPr>
          <p:nvPr>
            <p:ph type="title"/>
          </p:nvPr>
        </p:nvSpPr>
        <p:spPr/>
        <p:txBody>
          <a:bodyPr/>
          <a:lstStyle/>
          <a:p>
            <a:r>
              <a:rPr lang="en-US" dirty="0"/>
              <a:t>2. THE IS CURVE</a:t>
            </a:r>
          </a:p>
        </p:txBody>
      </p:sp>
      <p:sp>
        <p:nvSpPr>
          <p:cNvPr id="3" name="Content Placeholder 2">
            <a:extLst>
              <a:ext uri="{FF2B5EF4-FFF2-40B4-BE49-F238E27FC236}">
                <a16:creationId xmlns:a16="http://schemas.microsoft.com/office/drawing/2014/main" id="{8E7D3D70-37BE-9C48-8134-616BB3788933}"/>
              </a:ext>
            </a:extLst>
          </p:cNvPr>
          <p:cNvSpPr>
            <a:spLocks noGrp="1"/>
          </p:cNvSpPr>
          <p:nvPr>
            <p:ph idx="1"/>
          </p:nvPr>
        </p:nvSpPr>
        <p:spPr/>
        <p:txBody>
          <a:bodyPr>
            <a:normAutofit/>
          </a:bodyPr>
          <a:lstStyle/>
          <a:p>
            <a:r>
              <a:rPr lang="en-US" dirty="0"/>
              <a:t>Mainstream theory expects the IS curve to be elastic: for the monetary transmission mechanism to work, you need changes in interest rates to have a predictable, or sizeable impact on output, in a first instance;</a:t>
            </a:r>
          </a:p>
          <a:p>
            <a:endParaRPr lang="en-US" dirty="0"/>
          </a:p>
          <a:p>
            <a:r>
              <a:rPr lang="en-US" dirty="0"/>
              <a:t>“</a:t>
            </a:r>
            <a:r>
              <a:rPr lang="en-CA" dirty="0"/>
              <a:t>The more sensitive the response, the more potent is monetary policy” (Hall, 1977): effectiveness of monetary policy.</a:t>
            </a:r>
          </a:p>
          <a:p>
            <a:r>
              <a:rPr lang="en-CA" dirty="0"/>
              <a:t>Indeed, the stimulus of lower interest rates on investment is one</a:t>
            </a:r>
            <a:br>
              <a:rPr lang="en-CA" dirty="0"/>
            </a:br>
            <a:r>
              <a:rPr lang="en-CA" dirty="0"/>
              <a:t>of the principal channels of monetary influence in virtually all macroeconomic theories, including in some versions of PK economics;</a:t>
            </a:r>
            <a:endParaRPr lang="en-US" dirty="0"/>
          </a:p>
        </p:txBody>
      </p:sp>
    </p:spTree>
    <p:extLst>
      <p:ext uri="{BB962C8B-B14F-4D97-AF65-F5344CB8AC3E}">
        <p14:creationId xmlns:p14="http://schemas.microsoft.com/office/powerpoint/2010/main" val="346278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92D008-2B7A-9347-AB24-999CFC338DA8}"/>
              </a:ext>
            </a:extLst>
          </p:cNvPr>
          <p:cNvSpPr>
            <a:spLocks noGrp="1"/>
          </p:cNvSpPr>
          <p:nvPr>
            <p:ph idx="1"/>
          </p:nvPr>
        </p:nvSpPr>
        <p:spPr>
          <a:xfrm>
            <a:off x="6847114" y="1825625"/>
            <a:ext cx="4419600" cy="4351338"/>
          </a:xfrm>
        </p:spPr>
        <p:txBody>
          <a:bodyPr/>
          <a:lstStyle/>
          <a:p>
            <a:pPr marL="0" indent="0" algn="ctr">
              <a:buNone/>
            </a:pPr>
            <a:r>
              <a:rPr lang="en-US" sz="4000" dirty="0">
                <a:latin typeface="Times New Roman" panose="02020603050405020304" pitchFamily="18" charset="0"/>
                <a:cs typeface="Times New Roman" panose="02020603050405020304" pitchFamily="18" charset="0"/>
              </a:rPr>
              <a:t>ALAIN PARGUEZ</a:t>
            </a:r>
          </a:p>
          <a:p>
            <a:pPr marL="0" indent="0" algn="ctr">
              <a:buNone/>
            </a:pPr>
            <a:r>
              <a:rPr lang="en-US" dirty="0">
                <a:latin typeface="Times New Roman" panose="02020603050405020304" pitchFamily="18" charset="0"/>
                <a:cs typeface="Times New Roman" panose="02020603050405020304" pitchFamily="18" charset="0"/>
              </a:rPr>
              <a:t>1940-2022</a:t>
            </a: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r>
              <a:rPr lang="en-US" i="1" dirty="0">
                <a:latin typeface="Times New Roman" panose="02020603050405020304" pitchFamily="18" charset="0"/>
                <a:cs typeface="Times New Roman" panose="02020603050405020304" pitchFamily="18" charset="0"/>
              </a:rPr>
              <a:t>“Vive la révolution”</a:t>
            </a:r>
          </a:p>
        </p:txBody>
      </p:sp>
      <p:pic>
        <p:nvPicPr>
          <p:cNvPr id="9" name="Picture 8">
            <a:extLst>
              <a:ext uri="{FF2B5EF4-FFF2-40B4-BE49-F238E27FC236}">
                <a16:creationId xmlns:a16="http://schemas.microsoft.com/office/drawing/2014/main" id="{06F11DC1-AA75-1D40-8D37-73555C2CEF7B}"/>
              </a:ext>
            </a:extLst>
          </p:cNvPr>
          <p:cNvPicPr>
            <a:picLocks noChangeAspect="1"/>
          </p:cNvPicPr>
          <p:nvPr/>
        </p:nvPicPr>
        <p:blipFill>
          <a:blip r:embed="rId2"/>
          <a:stretch>
            <a:fillRect/>
          </a:stretch>
        </p:blipFill>
        <p:spPr>
          <a:xfrm>
            <a:off x="1670050" y="332919"/>
            <a:ext cx="4049485" cy="5355770"/>
          </a:xfrm>
          <a:prstGeom prst="rect">
            <a:avLst/>
          </a:prstGeom>
        </p:spPr>
      </p:pic>
    </p:spTree>
    <p:extLst>
      <p:ext uri="{BB962C8B-B14F-4D97-AF65-F5344CB8AC3E}">
        <p14:creationId xmlns:p14="http://schemas.microsoft.com/office/powerpoint/2010/main" val="2510634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8524-2891-FC44-99D5-3B5A6C629EFC}"/>
              </a:ext>
            </a:extLst>
          </p:cNvPr>
          <p:cNvSpPr>
            <a:spLocks noGrp="1"/>
          </p:cNvSpPr>
          <p:nvPr>
            <p:ph type="title"/>
          </p:nvPr>
        </p:nvSpPr>
        <p:spPr>
          <a:xfrm>
            <a:off x="370703" y="135924"/>
            <a:ext cx="10515600" cy="1325563"/>
          </a:xfrm>
        </p:spPr>
        <p:txBody>
          <a:bodyPr/>
          <a:lstStyle/>
          <a:p>
            <a:r>
              <a:rPr lang="en-US" dirty="0"/>
              <a:t>2. THE IS CURVE</a:t>
            </a:r>
          </a:p>
        </p:txBody>
      </p:sp>
      <p:sp>
        <p:nvSpPr>
          <p:cNvPr id="3" name="Content Placeholder 2">
            <a:extLst>
              <a:ext uri="{FF2B5EF4-FFF2-40B4-BE49-F238E27FC236}">
                <a16:creationId xmlns:a16="http://schemas.microsoft.com/office/drawing/2014/main" id="{BE68F5D2-9B6B-E44C-9770-118D0CEF20DC}"/>
              </a:ext>
            </a:extLst>
          </p:cNvPr>
          <p:cNvSpPr>
            <a:spLocks noGrp="1"/>
          </p:cNvSpPr>
          <p:nvPr>
            <p:ph idx="1"/>
          </p:nvPr>
        </p:nvSpPr>
        <p:spPr>
          <a:xfrm>
            <a:off x="370703" y="1433384"/>
            <a:ext cx="10983097" cy="5288692"/>
          </a:xfrm>
        </p:spPr>
        <p:txBody>
          <a:bodyPr>
            <a:normAutofit fontScale="92500" lnSpcReduction="10000"/>
          </a:bodyPr>
          <a:lstStyle/>
          <a:p>
            <a:r>
              <a:rPr lang="en-CA" dirty="0"/>
              <a:t>This is of course an empirical question. But there are empirical indications that this much-coveted IS relationship is problematic. For instance, according to </a:t>
            </a:r>
            <a:r>
              <a:rPr lang="en-CA" dirty="0" err="1"/>
              <a:t>Cynamon</a:t>
            </a:r>
            <a:r>
              <a:rPr lang="en-CA" dirty="0"/>
              <a:t>, </a:t>
            </a:r>
            <a:r>
              <a:rPr lang="en-CA" dirty="0" err="1"/>
              <a:t>Fazzari</a:t>
            </a:r>
            <a:r>
              <a:rPr lang="en-CA" dirty="0"/>
              <a:t> and </a:t>
            </a:r>
            <a:r>
              <a:rPr lang="en-CA" dirty="0" err="1"/>
              <a:t>Setterfield</a:t>
            </a:r>
            <a:r>
              <a:rPr lang="en-CA" dirty="0"/>
              <a:t> (2013, p. 13), </a:t>
            </a:r>
          </a:p>
          <a:p>
            <a:pPr lvl="1"/>
            <a:r>
              <a:rPr lang="en-CA" dirty="0"/>
              <a:t>“The transmission mechanism from monetary policy to aggregate spending in new consensus models relies on the interest sensitivity of consumption. It is difficult, however, to find empirical evidence that households do indeed raise or lower consumption by a significant amount when interest rates change. Some authors have generalized the link to include business investments (see </a:t>
            </a:r>
            <a:r>
              <a:rPr lang="en-CA" dirty="0" err="1"/>
              <a:t>Fazzari</a:t>
            </a:r>
            <a:r>
              <a:rPr lang="en-CA" dirty="0"/>
              <a:t>, </a:t>
            </a:r>
            <a:r>
              <a:rPr lang="en-CA" dirty="0" err="1"/>
              <a:t>Ferri</a:t>
            </a:r>
            <a:r>
              <a:rPr lang="en-CA" dirty="0"/>
              <a:t>, and Greenberg, 2010 and the references provided therein) but a robust interest elasticity of investment has also been difficult to demonstrate empirically.”</a:t>
            </a:r>
          </a:p>
          <a:p>
            <a:pPr marL="0" indent="0">
              <a:buNone/>
            </a:pPr>
            <a:endParaRPr lang="en-CA" dirty="0"/>
          </a:p>
          <a:p>
            <a:r>
              <a:rPr lang="en-CA" dirty="0"/>
              <a:t>Sharpe and Suarez (2015, p. 1; reconfirmed in 2021)</a:t>
            </a:r>
          </a:p>
          <a:p>
            <a:pPr lvl="1"/>
            <a:r>
              <a:rPr lang="en-CA" dirty="0"/>
              <a:t>“A large body of empirical research offers mixed evidence, at best, for substantial interest-rate effects on investment. [our research] find that most firms claim their investment plans to be quite insensitive to decreases in interest rates, and only somewhat more responsive to interest rate increases.”</a:t>
            </a:r>
          </a:p>
          <a:p>
            <a:pPr marL="0" indent="0">
              <a:buNone/>
            </a:pPr>
            <a:endParaRPr lang="en-CA" dirty="0"/>
          </a:p>
          <a:p>
            <a:endParaRPr lang="en-US" dirty="0"/>
          </a:p>
        </p:txBody>
      </p:sp>
    </p:spTree>
    <p:extLst>
      <p:ext uri="{BB962C8B-B14F-4D97-AF65-F5344CB8AC3E}">
        <p14:creationId xmlns:p14="http://schemas.microsoft.com/office/powerpoint/2010/main" val="2752844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95D775-68DE-7943-A558-3A2476746300}"/>
              </a:ext>
            </a:extLst>
          </p:cNvPr>
          <p:cNvSpPr>
            <a:spLocks noGrp="1"/>
          </p:cNvSpPr>
          <p:nvPr>
            <p:ph idx="1"/>
          </p:nvPr>
        </p:nvSpPr>
        <p:spPr/>
        <p:txBody>
          <a:bodyPr>
            <a:normAutofit fontScale="85000" lnSpcReduction="20000"/>
          </a:bodyPr>
          <a:lstStyle/>
          <a:p>
            <a:r>
              <a:rPr lang="en-CA" dirty="0"/>
              <a:t>Krugman (2018) reaches a similar conclusion: </a:t>
            </a:r>
          </a:p>
          <a:p>
            <a:endParaRPr lang="en-CA" dirty="0"/>
          </a:p>
          <a:p>
            <a:pPr marL="457200" lvl="1" indent="0">
              <a:buNone/>
            </a:pPr>
            <a:r>
              <a:rPr lang="en-CA" dirty="0"/>
              <a:t>“It’s a dirty little secret of monetary analysis that changes in interest rates affect the economy mainly through their effect on the housing market and the international value of the dollar (which in turn affects the competitiveness of U.S. goods on world markets). Any direct effect on business investment is so small that it’s hard even to see it in the data. What drives such investment is, instead, perceptions about market demand.”</a:t>
            </a:r>
          </a:p>
          <a:p>
            <a:endParaRPr lang="en-CA" dirty="0"/>
          </a:p>
          <a:p>
            <a:r>
              <a:rPr lang="en-CA" dirty="0"/>
              <a:t>Kopp, Leigh, </a:t>
            </a:r>
            <a:r>
              <a:rPr lang="en-CA" dirty="0" err="1"/>
              <a:t>Mursula</a:t>
            </a:r>
            <a:r>
              <a:rPr lang="en-CA" dirty="0"/>
              <a:t> and </a:t>
            </a:r>
            <a:r>
              <a:rPr lang="en-CA" dirty="0" err="1"/>
              <a:t>Tambunlertchai</a:t>
            </a:r>
            <a:r>
              <a:rPr lang="en-CA" dirty="0"/>
              <a:t> (IMF, 2019, p. 4) reach the same conclusion. According to the authors, there “appears to be little unexplained component of business investment beyond the expected demand effect. Other factors, such as reductions in the cost of capital, thus appear to have played a relatively minor role.”</a:t>
            </a:r>
          </a:p>
          <a:p>
            <a:r>
              <a:rPr lang="en-CA" dirty="0"/>
              <a:t>An old truth: Robert Hall (1977) stated the “the evidence is disappointingly weak”</a:t>
            </a:r>
          </a:p>
          <a:p>
            <a:endParaRPr lang="en-CA" dirty="0"/>
          </a:p>
          <a:p>
            <a:pPr marL="457200" lvl="1" indent="0">
              <a:buNone/>
            </a:pPr>
            <a:endParaRPr lang="en-CA" dirty="0"/>
          </a:p>
          <a:p>
            <a:pPr marL="457200" lvl="1" indent="0">
              <a:buNone/>
            </a:pPr>
            <a:endParaRPr lang="en-CA" dirty="0"/>
          </a:p>
          <a:p>
            <a:pPr marL="457200" lvl="1" indent="0">
              <a:buNone/>
            </a:pPr>
            <a:endParaRPr lang="en-CA" dirty="0"/>
          </a:p>
          <a:p>
            <a:endParaRPr lang="en-US" dirty="0"/>
          </a:p>
        </p:txBody>
      </p:sp>
      <p:sp>
        <p:nvSpPr>
          <p:cNvPr id="4" name="Title 1">
            <a:extLst>
              <a:ext uri="{FF2B5EF4-FFF2-40B4-BE49-F238E27FC236}">
                <a16:creationId xmlns:a16="http://schemas.microsoft.com/office/drawing/2014/main" id="{7E9AEDE3-0CDD-6B44-8EFD-EB2B8ECDFBCB}"/>
              </a:ext>
            </a:extLst>
          </p:cNvPr>
          <p:cNvSpPr>
            <a:spLocks noGrp="1"/>
          </p:cNvSpPr>
          <p:nvPr>
            <p:ph type="title"/>
          </p:nvPr>
        </p:nvSpPr>
        <p:spPr>
          <a:xfrm>
            <a:off x="370703" y="135924"/>
            <a:ext cx="10515600" cy="1325563"/>
          </a:xfrm>
        </p:spPr>
        <p:txBody>
          <a:bodyPr/>
          <a:lstStyle/>
          <a:p>
            <a:r>
              <a:rPr lang="en-US" dirty="0"/>
              <a:t>2. THE IS CURVE</a:t>
            </a:r>
          </a:p>
        </p:txBody>
      </p:sp>
    </p:spTree>
    <p:extLst>
      <p:ext uri="{BB962C8B-B14F-4D97-AF65-F5344CB8AC3E}">
        <p14:creationId xmlns:p14="http://schemas.microsoft.com/office/powerpoint/2010/main" val="3414669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D117-EFEC-3B40-AB4C-2CF8F569087D}"/>
              </a:ext>
            </a:extLst>
          </p:cNvPr>
          <p:cNvSpPr>
            <a:spLocks noGrp="1"/>
          </p:cNvSpPr>
          <p:nvPr>
            <p:ph type="title"/>
          </p:nvPr>
        </p:nvSpPr>
        <p:spPr/>
        <p:txBody>
          <a:bodyPr/>
          <a:lstStyle/>
          <a:p>
            <a:r>
              <a:rPr lang="en-US" dirty="0"/>
              <a:t>2. THE IS CURVE</a:t>
            </a:r>
          </a:p>
        </p:txBody>
      </p:sp>
      <p:sp>
        <p:nvSpPr>
          <p:cNvPr id="3" name="Content Placeholder 2">
            <a:extLst>
              <a:ext uri="{FF2B5EF4-FFF2-40B4-BE49-F238E27FC236}">
                <a16:creationId xmlns:a16="http://schemas.microsoft.com/office/drawing/2014/main" id="{D5660813-0B5A-2141-B77D-F2A1C6FD14DB}"/>
              </a:ext>
            </a:extLst>
          </p:cNvPr>
          <p:cNvSpPr>
            <a:spLocks noGrp="1"/>
          </p:cNvSpPr>
          <p:nvPr>
            <p:ph idx="1"/>
          </p:nvPr>
        </p:nvSpPr>
        <p:spPr/>
        <p:txBody>
          <a:bodyPr>
            <a:normAutofit fontScale="92500" lnSpcReduction="20000"/>
          </a:bodyPr>
          <a:lstStyle/>
          <a:p>
            <a:r>
              <a:rPr lang="en-US" dirty="0"/>
              <a:t>How about HANK, RANK and TANK models</a:t>
            </a:r>
          </a:p>
          <a:p>
            <a:r>
              <a:rPr lang="en-US" dirty="0"/>
              <a:t>Still researching.  So far:</a:t>
            </a:r>
          </a:p>
          <a:p>
            <a:endParaRPr lang="en-US" dirty="0"/>
          </a:p>
          <a:p>
            <a:pPr lvl="1"/>
            <a:r>
              <a:rPr lang="en-US" dirty="0"/>
              <a:t>“</a:t>
            </a:r>
            <a:r>
              <a:rPr lang="en-CA" dirty="0"/>
              <a:t>The strong response of aggregate consumption to movements in real rates that accounts for the large direct effects in RANK is questionable in light of empirical evidence. </a:t>
            </a:r>
            <a:r>
              <a:rPr lang="en-CA" dirty="0" err="1"/>
              <a:t>Macroeconometric</a:t>
            </a:r>
            <a:r>
              <a:rPr lang="en-CA" dirty="0"/>
              <a:t> analysis of aggregate time-series data finds a small sensitivity of consumption to changes in the interest rate after controlling for income.” (Kaplan, Moll, and </a:t>
            </a:r>
            <a:r>
              <a:rPr lang="en-CA" dirty="0" err="1"/>
              <a:t>Violante</a:t>
            </a:r>
            <a:r>
              <a:rPr lang="en-CA" dirty="0"/>
              <a:t>, 2018, p. 698)</a:t>
            </a:r>
          </a:p>
          <a:p>
            <a:endParaRPr lang="en-US" dirty="0"/>
          </a:p>
          <a:p>
            <a:r>
              <a:rPr lang="en-US" dirty="0"/>
              <a:t>In HANK models</a:t>
            </a:r>
          </a:p>
          <a:p>
            <a:pPr lvl="1"/>
            <a:r>
              <a:rPr lang="en-US" dirty="0"/>
              <a:t>“</a:t>
            </a:r>
            <a:r>
              <a:rPr lang="en-CA" dirty="0"/>
              <a:t>the direct effects of interest rate shocks in our HANK model are always small while the indirect effects </a:t>
            </a:r>
            <a:r>
              <a:rPr lang="en-CA" b="1" i="1" dirty="0"/>
              <a:t>can be </a:t>
            </a:r>
            <a:r>
              <a:rPr lang="en-CA" dirty="0"/>
              <a:t>substantial …. households are highly sensitive to labor income shocks but are not responsive to interest rate changes.” (Kaplan, Moll, and </a:t>
            </a:r>
            <a:r>
              <a:rPr lang="en-CA" dirty="0" err="1"/>
              <a:t>Violante</a:t>
            </a:r>
            <a:r>
              <a:rPr lang="en-CA" dirty="0"/>
              <a:t>, 2018, p. 699)</a:t>
            </a:r>
            <a:endParaRPr lang="en-US" dirty="0"/>
          </a:p>
          <a:p>
            <a:endParaRPr lang="en-CA" dirty="0"/>
          </a:p>
          <a:p>
            <a:endParaRPr lang="en-US" dirty="0"/>
          </a:p>
        </p:txBody>
      </p:sp>
    </p:spTree>
    <p:extLst>
      <p:ext uri="{BB962C8B-B14F-4D97-AF65-F5344CB8AC3E}">
        <p14:creationId xmlns:p14="http://schemas.microsoft.com/office/powerpoint/2010/main" val="2898125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82D2-F9E8-BC4F-BB20-78D3AFDE0631}"/>
              </a:ext>
            </a:extLst>
          </p:cNvPr>
          <p:cNvSpPr>
            <a:spLocks noGrp="1"/>
          </p:cNvSpPr>
          <p:nvPr>
            <p:ph type="title"/>
          </p:nvPr>
        </p:nvSpPr>
        <p:spPr/>
        <p:txBody>
          <a:bodyPr/>
          <a:lstStyle/>
          <a:p>
            <a:r>
              <a:rPr lang="en-US" dirty="0"/>
              <a:t>3. THE PHILLIPS CURVE</a:t>
            </a:r>
          </a:p>
        </p:txBody>
      </p:sp>
      <p:cxnSp>
        <p:nvCxnSpPr>
          <p:cNvPr id="5" name="Straight Connector 4">
            <a:extLst>
              <a:ext uri="{FF2B5EF4-FFF2-40B4-BE49-F238E27FC236}">
                <a16:creationId xmlns:a16="http://schemas.microsoft.com/office/drawing/2014/main" id="{A28715C4-78B2-CF48-97C9-424A9B9B7256}"/>
              </a:ext>
            </a:extLst>
          </p:cNvPr>
          <p:cNvCxnSpPr/>
          <p:nvPr/>
        </p:nvCxnSpPr>
        <p:spPr>
          <a:xfrm>
            <a:off x="1569308" y="1828800"/>
            <a:ext cx="0" cy="4609070"/>
          </a:xfrm>
          <a:prstGeom prst="line">
            <a:avLst/>
          </a:prstGeom>
          <a:ln>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3093108-BD00-8E42-BFE3-87089DC79C2A}"/>
              </a:ext>
            </a:extLst>
          </p:cNvPr>
          <p:cNvCxnSpPr/>
          <p:nvPr/>
        </p:nvCxnSpPr>
        <p:spPr>
          <a:xfrm>
            <a:off x="1569308" y="6437870"/>
            <a:ext cx="5486400" cy="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5B4516-942E-7442-91ED-43C57C561E7F}"/>
              </a:ext>
            </a:extLst>
          </p:cNvPr>
          <p:cNvCxnSpPr/>
          <p:nvPr/>
        </p:nvCxnSpPr>
        <p:spPr>
          <a:xfrm>
            <a:off x="2088292" y="2211859"/>
            <a:ext cx="3249827" cy="4559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EF2664C-6B58-3F49-A4C0-CA0466AFA32C}"/>
              </a:ext>
            </a:extLst>
          </p:cNvPr>
          <p:cNvSpPr txBox="1"/>
          <p:nvPr/>
        </p:nvSpPr>
        <p:spPr>
          <a:xfrm>
            <a:off x="407773" y="1766607"/>
            <a:ext cx="116153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Inflation</a:t>
            </a:r>
          </a:p>
        </p:txBody>
      </p:sp>
      <p:sp>
        <p:nvSpPr>
          <p:cNvPr id="11" name="TextBox 10">
            <a:extLst>
              <a:ext uri="{FF2B5EF4-FFF2-40B4-BE49-F238E27FC236}">
                <a16:creationId xmlns:a16="http://schemas.microsoft.com/office/drawing/2014/main" id="{EE46F833-7A1D-5B49-8B57-4C90690EDD1C}"/>
              </a:ext>
            </a:extLst>
          </p:cNvPr>
          <p:cNvSpPr txBox="1"/>
          <p:nvPr/>
        </p:nvSpPr>
        <p:spPr>
          <a:xfrm>
            <a:off x="6462582" y="6437870"/>
            <a:ext cx="161873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Unemployment</a:t>
            </a:r>
          </a:p>
        </p:txBody>
      </p:sp>
      <p:cxnSp>
        <p:nvCxnSpPr>
          <p:cNvPr id="13" name="Straight Connector 12">
            <a:extLst>
              <a:ext uri="{FF2B5EF4-FFF2-40B4-BE49-F238E27FC236}">
                <a16:creationId xmlns:a16="http://schemas.microsoft.com/office/drawing/2014/main" id="{2AD36286-3614-A045-BD35-C77089D0151F}"/>
              </a:ext>
            </a:extLst>
          </p:cNvPr>
          <p:cNvCxnSpPr>
            <a:cxnSpLocks/>
          </p:cNvCxnSpPr>
          <p:nvPr/>
        </p:nvCxnSpPr>
        <p:spPr>
          <a:xfrm flipH="1" flipV="1">
            <a:off x="5103340" y="1766607"/>
            <a:ext cx="1" cy="4671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298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ED62BE6-824D-C742-B6BA-E97D0B30D795}"/>
              </a:ext>
            </a:extLst>
          </p:cNvPr>
          <p:cNvCxnSpPr>
            <a:cxnSpLocks/>
          </p:cNvCxnSpPr>
          <p:nvPr/>
        </p:nvCxnSpPr>
        <p:spPr>
          <a:xfrm flipH="1">
            <a:off x="815546" y="1197429"/>
            <a:ext cx="12357" cy="4820312"/>
          </a:xfrm>
          <a:prstGeom prst="line">
            <a:avLst/>
          </a:prstGeom>
          <a:ln>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8B53B5C-176F-7244-97F0-D1FF0BB832D4}"/>
              </a:ext>
            </a:extLst>
          </p:cNvPr>
          <p:cNvCxnSpPr/>
          <p:nvPr/>
        </p:nvCxnSpPr>
        <p:spPr>
          <a:xfrm>
            <a:off x="827903" y="5993027"/>
            <a:ext cx="5770605" cy="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10DCE8-A74D-B944-B253-17CF3059A2E2}"/>
              </a:ext>
            </a:extLst>
          </p:cNvPr>
          <p:cNvCxnSpPr>
            <a:cxnSpLocks/>
          </p:cNvCxnSpPr>
          <p:nvPr/>
        </p:nvCxnSpPr>
        <p:spPr>
          <a:xfrm flipV="1">
            <a:off x="968829" y="3429000"/>
            <a:ext cx="600479" cy="1317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89D3AC-845E-2E4D-9404-F6DACB0AF6DD}"/>
              </a:ext>
            </a:extLst>
          </p:cNvPr>
          <p:cNvCxnSpPr/>
          <p:nvPr/>
        </p:nvCxnSpPr>
        <p:spPr>
          <a:xfrm>
            <a:off x="1556951" y="3429000"/>
            <a:ext cx="39665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9CBD85-B9D7-8A40-9236-85636A661FEE}"/>
              </a:ext>
            </a:extLst>
          </p:cNvPr>
          <p:cNvCxnSpPr>
            <a:cxnSpLocks/>
          </p:cNvCxnSpPr>
          <p:nvPr/>
        </p:nvCxnSpPr>
        <p:spPr>
          <a:xfrm flipV="1">
            <a:off x="5523470" y="2351314"/>
            <a:ext cx="1075038" cy="1077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D3C4922-5003-3841-83E7-DAA8D1971C3A}"/>
              </a:ext>
            </a:extLst>
          </p:cNvPr>
          <p:cNvSpPr txBox="1"/>
          <p:nvPr/>
        </p:nvSpPr>
        <p:spPr>
          <a:xfrm>
            <a:off x="6694714" y="5856514"/>
            <a:ext cx="2775857" cy="369332"/>
          </a:xfrm>
          <a:prstGeom prst="rect">
            <a:avLst/>
          </a:prstGeom>
          <a:noFill/>
        </p:spPr>
        <p:txBody>
          <a:bodyPr wrap="square" rtlCol="0">
            <a:spAutoFit/>
          </a:bodyPr>
          <a:lstStyle/>
          <a:p>
            <a:r>
              <a:rPr lang="en-US" dirty="0"/>
              <a:t>Rates of capacity utilization</a:t>
            </a:r>
          </a:p>
        </p:txBody>
      </p:sp>
      <p:sp>
        <p:nvSpPr>
          <p:cNvPr id="6" name="TextBox 5">
            <a:extLst>
              <a:ext uri="{FF2B5EF4-FFF2-40B4-BE49-F238E27FC236}">
                <a16:creationId xmlns:a16="http://schemas.microsoft.com/office/drawing/2014/main" id="{A78A449A-C533-774E-A923-7BB606B7DFEE}"/>
              </a:ext>
            </a:extLst>
          </p:cNvPr>
          <p:cNvSpPr txBox="1"/>
          <p:nvPr/>
        </p:nvSpPr>
        <p:spPr>
          <a:xfrm rot="16200000">
            <a:off x="-342703" y="1769322"/>
            <a:ext cx="1872337" cy="369332"/>
          </a:xfrm>
          <a:prstGeom prst="rect">
            <a:avLst/>
          </a:prstGeom>
          <a:noFill/>
        </p:spPr>
        <p:txBody>
          <a:bodyPr wrap="square" rtlCol="0">
            <a:spAutoFit/>
          </a:bodyPr>
          <a:lstStyle/>
          <a:p>
            <a:r>
              <a:rPr lang="en-US" dirty="0"/>
              <a:t>Wage inflation</a:t>
            </a:r>
          </a:p>
        </p:txBody>
      </p:sp>
      <p:sp>
        <p:nvSpPr>
          <p:cNvPr id="8" name="TextBox 7">
            <a:extLst>
              <a:ext uri="{FF2B5EF4-FFF2-40B4-BE49-F238E27FC236}">
                <a16:creationId xmlns:a16="http://schemas.microsoft.com/office/drawing/2014/main" id="{7323357E-4C1A-814C-AC67-8F39A98D2A24}"/>
              </a:ext>
            </a:extLst>
          </p:cNvPr>
          <p:cNvSpPr txBox="1"/>
          <p:nvPr/>
        </p:nvSpPr>
        <p:spPr>
          <a:xfrm>
            <a:off x="7576457" y="2289992"/>
            <a:ext cx="4082143" cy="1200329"/>
          </a:xfrm>
          <a:prstGeom prst="rect">
            <a:avLst/>
          </a:prstGeom>
          <a:noFill/>
        </p:spPr>
        <p:txBody>
          <a:bodyPr wrap="square" rtlCol="0">
            <a:spAutoFit/>
          </a:bodyPr>
          <a:lstStyle/>
          <a:p>
            <a:r>
              <a:rPr lang="en-US" dirty="0"/>
              <a:t>There is a horizontal range where inflation does not vary much with capacity utilization (Hein, 2002; Lavoie, 2014)</a:t>
            </a:r>
          </a:p>
        </p:txBody>
      </p:sp>
      <p:sp>
        <p:nvSpPr>
          <p:cNvPr id="15" name="Title 1">
            <a:extLst>
              <a:ext uri="{FF2B5EF4-FFF2-40B4-BE49-F238E27FC236}">
                <a16:creationId xmlns:a16="http://schemas.microsoft.com/office/drawing/2014/main" id="{9D349B04-CCBE-634B-933E-91B903ABCA06}"/>
              </a:ext>
            </a:extLst>
          </p:cNvPr>
          <p:cNvSpPr>
            <a:spLocks noGrp="1"/>
          </p:cNvSpPr>
          <p:nvPr>
            <p:ph type="title"/>
          </p:nvPr>
        </p:nvSpPr>
        <p:spPr>
          <a:xfrm>
            <a:off x="803189" y="202190"/>
            <a:ext cx="10515600" cy="1325563"/>
          </a:xfrm>
        </p:spPr>
        <p:txBody>
          <a:bodyPr/>
          <a:lstStyle/>
          <a:p>
            <a:r>
              <a:rPr lang="en-US" dirty="0"/>
              <a:t>3. THE PHILLIPS CURVE</a:t>
            </a:r>
          </a:p>
        </p:txBody>
      </p:sp>
    </p:spTree>
    <p:extLst>
      <p:ext uri="{BB962C8B-B14F-4D97-AF65-F5344CB8AC3E}">
        <p14:creationId xmlns:p14="http://schemas.microsoft.com/office/powerpoint/2010/main" val="394353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5BD8-5237-9249-954B-6CC03D892E20}"/>
              </a:ext>
            </a:extLst>
          </p:cNvPr>
          <p:cNvSpPr>
            <a:spLocks noGrp="1"/>
          </p:cNvSpPr>
          <p:nvPr>
            <p:ph type="title"/>
          </p:nvPr>
        </p:nvSpPr>
        <p:spPr/>
        <p:txBody>
          <a:bodyPr/>
          <a:lstStyle/>
          <a:p>
            <a:r>
              <a:rPr lang="en-US" dirty="0"/>
              <a:t>3. THE PHILLIPS CURVE</a:t>
            </a:r>
          </a:p>
        </p:txBody>
      </p:sp>
      <p:sp>
        <p:nvSpPr>
          <p:cNvPr id="3" name="Content Placeholder 2">
            <a:extLst>
              <a:ext uri="{FF2B5EF4-FFF2-40B4-BE49-F238E27FC236}">
                <a16:creationId xmlns:a16="http://schemas.microsoft.com/office/drawing/2014/main" id="{ED92D798-ED19-324C-AD86-799881071CB3}"/>
              </a:ext>
            </a:extLst>
          </p:cNvPr>
          <p:cNvSpPr>
            <a:spLocks noGrp="1"/>
          </p:cNvSpPr>
          <p:nvPr>
            <p:ph idx="1"/>
          </p:nvPr>
        </p:nvSpPr>
        <p:spPr>
          <a:xfrm>
            <a:off x="838200" y="1825625"/>
            <a:ext cx="10515600" cy="4836432"/>
          </a:xfrm>
        </p:spPr>
        <p:txBody>
          <a:bodyPr>
            <a:normAutofit fontScale="70000" lnSpcReduction="20000"/>
          </a:bodyPr>
          <a:lstStyle/>
          <a:p>
            <a:r>
              <a:rPr lang="en-CA" dirty="0"/>
              <a:t>Bullard (2019): “U.S. monetary policymakers and financial market participants have long relied on the Phillips curve—the correlation between labor market outcomes and inflation—to guide monetary policy.”</a:t>
            </a:r>
          </a:p>
          <a:p>
            <a:r>
              <a:rPr lang="en-CA" dirty="0"/>
              <a:t>NBER (2019), “the relationship between inflation and the unemployment rate is a key input to the design of monetary policy.”</a:t>
            </a:r>
          </a:p>
          <a:p>
            <a:endParaRPr lang="en-CA" dirty="0"/>
          </a:p>
          <a:p>
            <a:r>
              <a:rPr lang="en-CA" dirty="0"/>
              <a:t>BUT …</a:t>
            </a:r>
          </a:p>
          <a:p>
            <a:r>
              <a:rPr lang="en-CA" dirty="0"/>
              <a:t>Claudio </a:t>
            </a:r>
            <a:r>
              <a:rPr lang="en-CA" dirty="0" err="1"/>
              <a:t>Borio</a:t>
            </a:r>
            <a:r>
              <a:rPr lang="en-CA" dirty="0"/>
              <a:t>, has recently argued that “the response of inflation to a measure of labour market slack has tended to decline and become statistically indistinguishable from zero. In other words, inflation no longer appears to be sufficiently responsive to tightness in labour markets” (</a:t>
            </a:r>
            <a:r>
              <a:rPr lang="en-CA" dirty="0" err="1"/>
              <a:t>Borio</a:t>
            </a:r>
            <a:r>
              <a:rPr lang="en-CA" dirty="0"/>
              <a:t>, 2017, p. 2). </a:t>
            </a:r>
          </a:p>
          <a:p>
            <a:r>
              <a:rPr lang="en-US" dirty="0" err="1">
                <a:solidFill>
                  <a:srgbClr val="FFFFFF"/>
                </a:solidFill>
              </a:rPr>
              <a:t>Borio</a:t>
            </a:r>
            <a:r>
              <a:rPr lang="en-US" dirty="0">
                <a:solidFill>
                  <a:srgbClr val="FFFFFF"/>
                </a:solidFill>
              </a:rPr>
              <a:t> (2017, p. 2): “the response of inflation to a measure of </a:t>
            </a:r>
            <a:r>
              <a:rPr lang="en-US" dirty="0" err="1">
                <a:solidFill>
                  <a:srgbClr val="FFFFFF"/>
                </a:solidFill>
              </a:rPr>
              <a:t>labour</a:t>
            </a:r>
            <a:r>
              <a:rPr lang="en-US" dirty="0">
                <a:solidFill>
                  <a:srgbClr val="FFFFFF"/>
                </a:solidFill>
              </a:rPr>
              <a:t> market slack has tended to decline and become statistically indistinguishable from zero. In other words, inflation no longer appears to be sufficiently responsive to tightness in </a:t>
            </a:r>
            <a:r>
              <a:rPr lang="en-US" dirty="0" err="1">
                <a:solidFill>
                  <a:srgbClr val="FFFFFF"/>
                </a:solidFill>
              </a:rPr>
              <a:t>labour</a:t>
            </a:r>
            <a:r>
              <a:rPr lang="en-US" dirty="0">
                <a:solidFill>
                  <a:srgbClr val="FFFFFF"/>
                </a:solidFill>
              </a:rPr>
              <a:t> markets” </a:t>
            </a:r>
          </a:p>
          <a:p>
            <a:r>
              <a:rPr lang="en-US" dirty="0" err="1">
                <a:solidFill>
                  <a:srgbClr val="FFFFFF"/>
                </a:solidFill>
              </a:rPr>
              <a:t>Arestis</a:t>
            </a:r>
            <a:r>
              <a:rPr lang="en-US" dirty="0">
                <a:solidFill>
                  <a:srgbClr val="FFFFFF"/>
                </a:solidFill>
              </a:rPr>
              <a:t> and Sawyer (2003, p. 5): “It is a long and uncertain chain of events from an adjustment in the interest rate controlled by the central bank to a desired change in the rate of inflation.”</a:t>
            </a:r>
          </a:p>
          <a:p>
            <a:r>
              <a:rPr lang="en-US" dirty="0"/>
              <a:t>Gordon (1989): “was there ever a Phillips curve”? </a:t>
            </a:r>
            <a:endParaRPr lang="en-CA" dirty="0"/>
          </a:p>
          <a:p>
            <a:endParaRPr lang="en-US" dirty="0">
              <a:solidFill>
                <a:srgbClr val="FFFFFF"/>
              </a:solidFill>
            </a:endParaRPr>
          </a:p>
          <a:p>
            <a:endParaRPr lang="en-US" dirty="0">
              <a:solidFill>
                <a:srgbClr val="FFFFFF"/>
              </a:solidFill>
            </a:endParaRPr>
          </a:p>
          <a:p>
            <a:endParaRPr lang="en-CA" dirty="0"/>
          </a:p>
          <a:p>
            <a:endParaRPr lang="en-CA" dirty="0"/>
          </a:p>
          <a:p>
            <a:endParaRPr lang="en-CA" dirty="0"/>
          </a:p>
          <a:p>
            <a:endParaRPr lang="en-US" dirty="0"/>
          </a:p>
        </p:txBody>
      </p:sp>
    </p:spTree>
    <p:extLst>
      <p:ext uri="{BB962C8B-B14F-4D97-AF65-F5344CB8AC3E}">
        <p14:creationId xmlns:p14="http://schemas.microsoft.com/office/powerpoint/2010/main" val="3334356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D10C5-317E-0A4D-B350-3456601DEAD1}"/>
              </a:ext>
            </a:extLst>
          </p:cNvPr>
          <p:cNvSpPr>
            <a:spLocks noGrp="1"/>
          </p:cNvSpPr>
          <p:nvPr>
            <p:ph type="title"/>
          </p:nvPr>
        </p:nvSpPr>
        <p:spPr/>
        <p:txBody>
          <a:bodyPr/>
          <a:lstStyle/>
          <a:p>
            <a:r>
              <a:rPr lang="en-US" dirty="0"/>
              <a:t>3. THE PHILLIPS CURVE</a:t>
            </a:r>
          </a:p>
        </p:txBody>
      </p:sp>
      <p:sp>
        <p:nvSpPr>
          <p:cNvPr id="3" name="Content Placeholder 2">
            <a:extLst>
              <a:ext uri="{FF2B5EF4-FFF2-40B4-BE49-F238E27FC236}">
                <a16:creationId xmlns:a16="http://schemas.microsoft.com/office/drawing/2014/main" id="{18EA9311-C1FB-6243-AD76-9CDFA503BFC6}"/>
              </a:ext>
            </a:extLst>
          </p:cNvPr>
          <p:cNvSpPr>
            <a:spLocks noGrp="1"/>
          </p:cNvSpPr>
          <p:nvPr>
            <p:ph idx="1"/>
          </p:nvPr>
        </p:nvSpPr>
        <p:spPr/>
        <p:txBody>
          <a:bodyPr>
            <a:normAutofit fontScale="77500" lnSpcReduction="20000"/>
          </a:bodyPr>
          <a:lstStyle/>
          <a:p>
            <a:r>
              <a:rPr lang="en-US" dirty="0">
                <a:solidFill>
                  <a:srgbClr val="FFFFFF"/>
                </a:solidFill>
              </a:rPr>
              <a:t>“</a:t>
            </a:r>
            <a:r>
              <a:rPr lang="en-US" dirty="0"/>
              <a:t>Various inflation drivers have been shaping the inflation process in ways that at times have been difficult to fully understand. The heightened uncertainty has natur15ally carried over to inflation forecasting” (BIS, 2015, p. 74)</a:t>
            </a:r>
          </a:p>
          <a:p>
            <a:endParaRPr lang="en-US" dirty="0"/>
          </a:p>
          <a:p>
            <a:r>
              <a:rPr lang="en-US" dirty="0"/>
              <a:t>“The slope of the Phillips curve itself has been getting flatter, ever since the1980s, and is now quite small. </a:t>
            </a:r>
            <a:r>
              <a:rPr lang="mr-IN" dirty="0"/>
              <a:t>…</a:t>
            </a:r>
            <a:r>
              <a:rPr lang="en-CA" dirty="0"/>
              <a:t> </a:t>
            </a:r>
            <a:r>
              <a:rPr lang="en-US" dirty="0"/>
              <a:t> there is no well-defined natural rate of unemployment, either statistically or conceptually.” (Solow, 2018, p.423). </a:t>
            </a:r>
          </a:p>
          <a:p>
            <a:endParaRPr lang="en-US" dirty="0"/>
          </a:p>
          <a:p>
            <a:r>
              <a:rPr lang="en-US" dirty="0"/>
              <a:t>“The slope of the short-run inflation– unemployment relationship has flattened” (Gordon, 2018, p. 427).</a:t>
            </a:r>
          </a:p>
          <a:p>
            <a:endParaRPr lang="en-US" dirty="0"/>
          </a:p>
          <a:p>
            <a:r>
              <a:rPr lang="en-CA" dirty="0"/>
              <a:t>“The slope of the Phillips curve—a measure of the responsiveness of inflation to a decline in labor market slack—has diminished very significantly since the 1960s. In other words, the Phillips curve appears to have become quite flat.” (Janet Yellen, 2019)</a:t>
            </a:r>
          </a:p>
          <a:p>
            <a:endParaRPr lang="en-CA" dirty="0"/>
          </a:p>
          <a:p>
            <a:endParaRPr lang="en-US" dirty="0"/>
          </a:p>
        </p:txBody>
      </p:sp>
    </p:spTree>
    <p:extLst>
      <p:ext uri="{BB962C8B-B14F-4D97-AF65-F5344CB8AC3E}">
        <p14:creationId xmlns:p14="http://schemas.microsoft.com/office/powerpoint/2010/main" val="3847648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63BA-C56B-A54E-87C9-1CEF667B829A}"/>
              </a:ext>
            </a:extLst>
          </p:cNvPr>
          <p:cNvSpPr>
            <a:spLocks noGrp="1"/>
          </p:cNvSpPr>
          <p:nvPr>
            <p:ph type="title"/>
          </p:nvPr>
        </p:nvSpPr>
        <p:spPr/>
        <p:txBody>
          <a:bodyPr/>
          <a:lstStyle/>
          <a:p>
            <a:r>
              <a:rPr lang="en-US" dirty="0"/>
              <a:t>3. THE PHILLIPS CURVE</a:t>
            </a:r>
          </a:p>
        </p:txBody>
      </p:sp>
      <p:sp>
        <p:nvSpPr>
          <p:cNvPr id="3" name="Content Placeholder 2">
            <a:extLst>
              <a:ext uri="{FF2B5EF4-FFF2-40B4-BE49-F238E27FC236}">
                <a16:creationId xmlns:a16="http://schemas.microsoft.com/office/drawing/2014/main" id="{46EC0BA8-5AF3-4D41-A8C3-47D020861D13}"/>
              </a:ext>
            </a:extLst>
          </p:cNvPr>
          <p:cNvSpPr>
            <a:spLocks noGrp="1"/>
          </p:cNvSpPr>
          <p:nvPr>
            <p:ph idx="1"/>
          </p:nvPr>
        </p:nvSpPr>
        <p:spPr/>
        <p:txBody>
          <a:bodyPr/>
          <a:lstStyle/>
          <a:p>
            <a:r>
              <a:rPr lang="en-CA" dirty="0"/>
              <a:t>A labour specialist at the US Bureau of Labor Statistics, </a:t>
            </a:r>
            <a:r>
              <a:rPr lang="en-CA" dirty="0" err="1"/>
              <a:t>Politano</a:t>
            </a:r>
            <a:r>
              <a:rPr lang="en-CA" dirty="0"/>
              <a:t> (2021, online), has concluded that "Over the last 20 years, the Phillips curve relationship has nearly completely broken down in the United States".</a:t>
            </a:r>
          </a:p>
          <a:p>
            <a:endParaRPr lang="en-CA" dirty="0"/>
          </a:p>
          <a:p>
            <a:r>
              <a:rPr lang="en-CA" dirty="0"/>
              <a:t>Mary C. Daly, President of the Federal Reserve Board of San Francisco (see Daly, 2019), who argues that "As for the Phillips curve… most arguments today center around whether it’s dead or just gravely ill. Either way, the relationship between unemployment and inflation has become very difficult to spot."</a:t>
            </a:r>
          </a:p>
          <a:p>
            <a:endParaRPr lang="en-US" dirty="0"/>
          </a:p>
        </p:txBody>
      </p:sp>
    </p:spTree>
    <p:extLst>
      <p:ext uri="{BB962C8B-B14F-4D97-AF65-F5344CB8AC3E}">
        <p14:creationId xmlns:p14="http://schemas.microsoft.com/office/powerpoint/2010/main" val="2671102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A6FE9-1832-4E44-BC9C-B55FDCC050E2}"/>
              </a:ext>
            </a:extLst>
          </p:cNvPr>
          <p:cNvSpPr>
            <a:spLocks noGrp="1"/>
          </p:cNvSpPr>
          <p:nvPr>
            <p:ph type="title"/>
          </p:nvPr>
        </p:nvSpPr>
        <p:spPr/>
        <p:txBody>
          <a:bodyPr/>
          <a:lstStyle/>
          <a:p>
            <a:r>
              <a:rPr lang="en-US" dirty="0"/>
              <a:t>3. THE PHILLIPS CURVE</a:t>
            </a:r>
          </a:p>
        </p:txBody>
      </p:sp>
      <p:sp>
        <p:nvSpPr>
          <p:cNvPr id="3" name="Content Placeholder 2">
            <a:extLst>
              <a:ext uri="{FF2B5EF4-FFF2-40B4-BE49-F238E27FC236}">
                <a16:creationId xmlns:a16="http://schemas.microsoft.com/office/drawing/2014/main" id="{9E28317C-C9EC-D444-ADB3-A6FCF0AD139D}"/>
              </a:ext>
            </a:extLst>
          </p:cNvPr>
          <p:cNvSpPr>
            <a:spLocks noGrp="1"/>
          </p:cNvSpPr>
          <p:nvPr>
            <p:ph idx="1"/>
          </p:nvPr>
        </p:nvSpPr>
        <p:spPr/>
        <p:txBody>
          <a:bodyPr>
            <a:normAutofit fontScale="92500" lnSpcReduction="10000"/>
          </a:bodyPr>
          <a:lstStyle/>
          <a:p>
            <a:r>
              <a:rPr lang="en-CA" dirty="0"/>
              <a:t>Despite this, many at the federal Reserve “assume” the existence of the Phillips Curve:</a:t>
            </a:r>
          </a:p>
          <a:p>
            <a:endParaRPr lang="en-CA" dirty="0"/>
          </a:p>
          <a:p>
            <a:r>
              <a:rPr lang="en-CA" dirty="0"/>
              <a:t>Jerome Powell (2018): “the Phillips curve continues to be meaningful for monetary policy”.  It was simply “hibernating”;</a:t>
            </a:r>
            <a:endParaRPr lang="en-US" dirty="0"/>
          </a:p>
          <a:p>
            <a:endParaRPr lang="en-CA" dirty="0"/>
          </a:p>
          <a:p>
            <a:r>
              <a:rPr lang="en-CA" dirty="0"/>
              <a:t>Dennis Lockhart (president of the Federal Reserve Bank of Atlanta):</a:t>
            </a:r>
          </a:p>
          <a:p>
            <a:pPr lvl="1"/>
            <a:r>
              <a:rPr lang="en-CA" dirty="0"/>
              <a:t>“I think a policymaker has to act on the view that the basic relationship in the Phillips curve between inflation and [un]employment will assert itself in a reasonable period of time as the economy tightens up, as the resource picture in the economy tightens.”</a:t>
            </a:r>
            <a:endParaRPr lang="en-US" dirty="0"/>
          </a:p>
        </p:txBody>
      </p:sp>
    </p:spTree>
    <p:extLst>
      <p:ext uri="{BB962C8B-B14F-4D97-AF65-F5344CB8AC3E}">
        <p14:creationId xmlns:p14="http://schemas.microsoft.com/office/powerpoint/2010/main" val="3816990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9CD28-A7E0-DF43-86A7-07EC68C3AF41}"/>
              </a:ext>
            </a:extLst>
          </p:cNvPr>
          <p:cNvSpPr>
            <a:spLocks noGrp="1"/>
          </p:cNvSpPr>
          <p:nvPr>
            <p:ph type="title"/>
          </p:nvPr>
        </p:nvSpPr>
        <p:spPr/>
        <p:txBody>
          <a:bodyPr/>
          <a:lstStyle/>
          <a:p>
            <a:r>
              <a:rPr lang="en-US" dirty="0"/>
              <a:t>3. THE PHILLIPS CURVE</a:t>
            </a:r>
          </a:p>
        </p:txBody>
      </p:sp>
      <p:sp>
        <p:nvSpPr>
          <p:cNvPr id="3" name="Content Placeholder 2">
            <a:extLst>
              <a:ext uri="{FF2B5EF4-FFF2-40B4-BE49-F238E27FC236}">
                <a16:creationId xmlns:a16="http://schemas.microsoft.com/office/drawing/2014/main" id="{9A8173F4-0D9C-5943-84DF-5211FCF83CF5}"/>
              </a:ext>
            </a:extLst>
          </p:cNvPr>
          <p:cNvSpPr>
            <a:spLocks noGrp="1"/>
          </p:cNvSpPr>
          <p:nvPr>
            <p:ph idx="1"/>
          </p:nvPr>
        </p:nvSpPr>
        <p:spPr/>
        <p:txBody>
          <a:bodyPr/>
          <a:lstStyle/>
          <a:p>
            <a:r>
              <a:rPr lang="en-US" dirty="0"/>
              <a:t>“</a:t>
            </a:r>
            <a:r>
              <a:rPr lang="en-CA" dirty="0"/>
              <a:t>All of the forgoing examples show that central bankers are not yet willing to discard the Phillips curve as a policy tool, even though the evidence for a downward sloping curve is meager” (Dorn, 2020)</a:t>
            </a:r>
          </a:p>
          <a:p>
            <a:endParaRPr lang="en-CA" dirty="0"/>
          </a:p>
          <a:p>
            <a:r>
              <a:rPr lang="en-GB" dirty="0"/>
              <a:t>“Without the PC, the whole complicated paraphernalia that underpins central bank policy suddenly looks very shaky. For this reason, the Phillips Curve will not be abandoned lightly by policy makers” (Gavin Davies, in the FT, 2017)</a:t>
            </a:r>
          </a:p>
          <a:p>
            <a:endParaRPr lang="en-US" dirty="0"/>
          </a:p>
        </p:txBody>
      </p:sp>
    </p:spTree>
    <p:extLst>
      <p:ext uri="{BB962C8B-B14F-4D97-AF65-F5344CB8AC3E}">
        <p14:creationId xmlns:p14="http://schemas.microsoft.com/office/powerpoint/2010/main" val="2646659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A27CC8-1C09-014B-8F49-7F8371F02654}"/>
              </a:ext>
            </a:extLst>
          </p:cNvPr>
          <p:cNvPicPr>
            <a:picLocks noChangeAspect="1"/>
          </p:cNvPicPr>
          <p:nvPr/>
        </p:nvPicPr>
        <p:blipFill>
          <a:blip r:embed="rId3"/>
          <a:stretch>
            <a:fillRect/>
          </a:stretch>
        </p:blipFill>
        <p:spPr>
          <a:xfrm>
            <a:off x="88726" y="0"/>
            <a:ext cx="12014548" cy="6858000"/>
          </a:xfrm>
          <a:prstGeom prst="rect">
            <a:avLst/>
          </a:prstGeom>
        </p:spPr>
      </p:pic>
    </p:spTree>
    <p:extLst>
      <p:ext uri="{BB962C8B-B14F-4D97-AF65-F5344CB8AC3E}">
        <p14:creationId xmlns:p14="http://schemas.microsoft.com/office/powerpoint/2010/main" val="43349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8915-98C6-F442-A1B1-C72BC6890467}"/>
              </a:ext>
            </a:extLst>
          </p:cNvPr>
          <p:cNvSpPr>
            <a:spLocks noGrp="1"/>
          </p:cNvSpPr>
          <p:nvPr>
            <p:ph type="title"/>
          </p:nvPr>
        </p:nvSpPr>
        <p:spPr/>
        <p:txBody>
          <a:bodyPr/>
          <a:lstStyle/>
          <a:p>
            <a:r>
              <a:rPr lang="en-US" dirty="0"/>
              <a:t>4. THE NATURAL RATE OF INTEREST</a:t>
            </a:r>
          </a:p>
        </p:txBody>
      </p:sp>
      <p:sp>
        <p:nvSpPr>
          <p:cNvPr id="3" name="Content Placeholder 2">
            <a:extLst>
              <a:ext uri="{FF2B5EF4-FFF2-40B4-BE49-F238E27FC236}">
                <a16:creationId xmlns:a16="http://schemas.microsoft.com/office/drawing/2014/main" id="{7E65E06D-00A0-D24C-9094-9D9AC7109252}"/>
              </a:ext>
            </a:extLst>
          </p:cNvPr>
          <p:cNvSpPr>
            <a:spLocks noGrp="1"/>
          </p:cNvSpPr>
          <p:nvPr>
            <p:ph idx="1"/>
          </p:nvPr>
        </p:nvSpPr>
        <p:spPr>
          <a:xfrm>
            <a:off x="838200" y="1825625"/>
            <a:ext cx="10515600" cy="4667250"/>
          </a:xfrm>
        </p:spPr>
        <p:txBody>
          <a:bodyPr>
            <a:normAutofit fontScale="77500" lnSpcReduction="20000"/>
          </a:bodyPr>
          <a:lstStyle/>
          <a:p>
            <a:r>
              <a:rPr lang="en-CA" dirty="0"/>
              <a:t>“The natural rate is the key element of the New Consensus model” Lavoie, 2014, p. 189); centre of gravitation for short-term interest rates; “pursuit of the holy grail”</a:t>
            </a:r>
          </a:p>
          <a:p>
            <a:endParaRPr lang="en-CA" dirty="0"/>
          </a:p>
          <a:p>
            <a:r>
              <a:rPr lang="en-CA" dirty="0"/>
              <a:t>May take any value, even negative (Summers)</a:t>
            </a:r>
          </a:p>
          <a:p>
            <a:endParaRPr lang="en-CA" dirty="0"/>
          </a:p>
          <a:p>
            <a:r>
              <a:rPr lang="en-CA" dirty="0"/>
              <a:t>But as </a:t>
            </a:r>
            <a:r>
              <a:rPr lang="en-US" dirty="0" err="1"/>
              <a:t>Borio</a:t>
            </a:r>
            <a:r>
              <a:rPr lang="en-US" dirty="0"/>
              <a:t> (2017, p. 8) explains, “the natural rate is an abstract, unobservable, model-dependent concept.”</a:t>
            </a:r>
            <a:r>
              <a:rPr lang="en-CA" dirty="0"/>
              <a:t> </a:t>
            </a:r>
            <a:endParaRPr lang="en-US" dirty="0"/>
          </a:p>
          <a:p>
            <a:endParaRPr lang="en-CA" dirty="0"/>
          </a:p>
          <a:p>
            <a:r>
              <a:rPr lang="en-CA" dirty="0"/>
              <a:t>“Although it is relatively straightforward to define the natural rate of interest, it is less straightforward to measure it.” “FRBSF, Economic Research, 2003)</a:t>
            </a:r>
          </a:p>
          <a:p>
            <a:endParaRPr lang="en-CA" dirty="0"/>
          </a:p>
          <a:p>
            <a:r>
              <a:rPr lang="en-CA" dirty="0" err="1"/>
              <a:t>Borio</a:t>
            </a:r>
            <a:r>
              <a:rPr lang="en-CA" dirty="0"/>
              <a:t> (2021): "r* is very imprecisely estimated and contains little information beyond that provided by other variables ... As a result, r* is not really needed when setting the policy stance. ... [Moreover] r* has the potential of leading policy astray." </a:t>
            </a:r>
            <a:endParaRPr lang="en-US" dirty="0"/>
          </a:p>
        </p:txBody>
      </p:sp>
    </p:spTree>
    <p:extLst>
      <p:ext uri="{BB962C8B-B14F-4D97-AF65-F5344CB8AC3E}">
        <p14:creationId xmlns:p14="http://schemas.microsoft.com/office/powerpoint/2010/main" val="1591151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F123E-80ED-0F45-A687-5B2C947A5C08}"/>
              </a:ext>
            </a:extLst>
          </p:cNvPr>
          <p:cNvSpPr>
            <a:spLocks noGrp="1"/>
          </p:cNvSpPr>
          <p:nvPr>
            <p:ph type="title"/>
          </p:nvPr>
        </p:nvSpPr>
        <p:spPr/>
        <p:txBody>
          <a:bodyPr/>
          <a:lstStyle/>
          <a:p>
            <a:r>
              <a:rPr lang="en-US" dirty="0"/>
              <a:t>5. FINE TUNING</a:t>
            </a:r>
          </a:p>
        </p:txBody>
      </p:sp>
      <p:sp>
        <p:nvSpPr>
          <p:cNvPr id="3" name="Content Placeholder 2">
            <a:extLst>
              <a:ext uri="{FF2B5EF4-FFF2-40B4-BE49-F238E27FC236}">
                <a16:creationId xmlns:a16="http://schemas.microsoft.com/office/drawing/2014/main" id="{1A2B23E2-2468-3C41-9167-B425B4020887}"/>
              </a:ext>
            </a:extLst>
          </p:cNvPr>
          <p:cNvSpPr>
            <a:spLocks noGrp="1"/>
          </p:cNvSpPr>
          <p:nvPr>
            <p:ph idx="1"/>
          </p:nvPr>
        </p:nvSpPr>
        <p:spPr/>
        <p:txBody>
          <a:bodyPr>
            <a:normAutofit fontScale="92500" lnSpcReduction="20000"/>
          </a:bodyPr>
          <a:lstStyle/>
          <a:p>
            <a:r>
              <a:rPr lang="en-CA" dirty="0"/>
              <a:t>Roots: Walter Heller (economic advisor to Kennedy)</a:t>
            </a:r>
          </a:p>
          <a:p>
            <a:r>
              <a:rPr lang="en-CA" dirty="0"/>
              <a:t>Rules vs discretion debate</a:t>
            </a:r>
          </a:p>
          <a:p>
            <a:r>
              <a:rPr lang="en-CA" dirty="0"/>
              <a:t>Joan Robinson recognized this problem as early as 1943: "The regulating effect of changes in the rate of interest was at best very weak" (see 1943, p. 26), and again in 1952, where she describes as a 'false scent' the use of counter-cyclical monetary policy, and rejects: "the conception of an economy which is automatically held on a path of steady development by the mechanism of the rate of interest ...  But it is by no means easy to see how the monetary mechanism is supposed to ensure how that the rate of interest actually assumes its full employment value. ... The automatic corrective action of the rate of interest is condemned by its very nature to be always too little and too late" (see Robinson, 1952, pp. 73-74).</a:t>
            </a:r>
          </a:p>
          <a:p>
            <a:r>
              <a:rPr lang="en-CA" dirty="0"/>
              <a:t> </a:t>
            </a:r>
          </a:p>
          <a:p>
            <a:endParaRPr lang="en-US" dirty="0"/>
          </a:p>
        </p:txBody>
      </p:sp>
    </p:spTree>
    <p:extLst>
      <p:ext uri="{BB962C8B-B14F-4D97-AF65-F5344CB8AC3E}">
        <p14:creationId xmlns:p14="http://schemas.microsoft.com/office/powerpoint/2010/main" val="3001579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0502-C385-DC41-BC5D-8A6A685D33D1}"/>
              </a:ext>
            </a:extLst>
          </p:cNvPr>
          <p:cNvSpPr>
            <a:spLocks noGrp="1"/>
          </p:cNvSpPr>
          <p:nvPr>
            <p:ph type="title"/>
          </p:nvPr>
        </p:nvSpPr>
        <p:spPr/>
        <p:txBody>
          <a:bodyPr/>
          <a:lstStyle/>
          <a:p>
            <a:r>
              <a:rPr lang="en-US" dirty="0"/>
              <a:t>5. FINE TUNING</a:t>
            </a:r>
          </a:p>
        </p:txBody>
      </p:sp>
      <p:sp>
        <p:nvSpPr>
          <p:cNvPr id="3" name="Content Placeholder 2">
            <a:extLst>
              <a:ext uri="{FF2B5EF4-FFF2-40B4-BE49-F238E27FC236}">
                <a16:creationId xmlns:a16="http://schemas.microsoft.com/office/drawing/2014/main" id="{B2CB3FF2-8AD7-A343-868F-4DFEA1686BFC}"/>
              </a:ext>
            </a:extLst>
          </p:cNvPr>
          <p:cNvSpPr>
            <a:spLocks noGrp="1"/>
          </p:cNvSpPr>
          <p:nvPr>
            <p:ph idx="1"/>
          </p:nvPr>
        </p:nvSpPr>
        <p:spPr/>
        <p:txBody>
          <a:bodyPr>
            <a:normAutofit fontScale="92500" lnSpcReduction="10000"/>
          </a:bodyPr>
          <a:lstStyle/>
          <a:p>
            <a:r>
              <a:rPr lang="en-CA" dirty="0"/>
              <a:t>So the costs of fine tuning can be large: </a:t>
            </a:r>
            <a:r>
              <a:rPr lang="en-GB" dirty="0"/>
              <a:t>“Because reaction functions rely on fine-tuning the economy as needed, the central bank’s policy obsession with inflation often translates into repeated increases in the rate of interest until the economy finally deflates (or collapses) in the misguided pursuit of a ‘soft landing’” (Rochon and </a:t>
            </a:r>
            <a:r>
              <a:rPr lang="en-GB" dirty="0" err="1"/>
              <a:t>Setterfield</a:t>
            </a:r>
            <a:r>
              <a:rPr lang="en-GB" dirty="0"/>
              <a:t>, 2008, p. 15).  </a:t>
            </a:r>
          </a:p>
          <a:p>
            <a:endParaRPr lang="en-GB" dirty="0"/>
          </a:p>
          <a:p>
            <a:r>
              <a:rPr lang="en-GB" dirty="0"/>
              <a:t>What I called elsewhere, the pursuit of the Holy Grail.</a:t>
            </a:r>
          </a:p>
          <a:p>
            <a:endParaRPr lang="en-GB" dirty="0"/>
          </a:p>
          <a:p>
            <a:r>
              <a:rPr lang="en-GB" dirty="0"/>
              <a:t>The same conclusion was reached by Lavoie (2014, p. 235), “inflation control can be achieved only at the cost of large losses in economic activity.”</a:t>
            </a:r>
            <a:endParaRPr lang="en-US" dirty="0"/>
          </a:p>
        </p:txBody>
      </p:sp>
    </p:spTree>
    <p:extLst>
      <p:ext uri="{BB962C8B-B14F-4D97-AF65-F5344CB8AC3E}">
        <p14:creationId xmlns:p14="http://schemas.microsoft.com/office/powerpoint/2010/main" val="1839811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5F778-0A61-5E4D-B233-1281CE47975E}"/>
              </a:ext>
            </a:extLst>
          </p:cNvPr>
          <p:cNvSpPr>
            <a:spLocks noGrp="1"/>
          </p:cNvSpPr>
          <p:nvPr>
            <p:ph type="title"/>
          </p:nvPr>
        </p:nvSpPr>
        <p:spPr/>
        <p:txBody>
          <a:bodyPr/>
          <a:lstStyle/>
          <a:p>
            <a:r>
              <a:rPr lang="en-US" dirty="0"/>
              <a:t>6. DEMAND-SIDE INFLATION</a:t>
            </a:r>
          </a:p>
        </p:txBody>
      </p:sp>
      <p:sp>
        <p:nvSpPr>
          <p:cNvPr id="3" name="Content Placeholder 2">
            <a:extLst>
              <a:ext uri="{FF2B5EF4-FFF2-40B4-BE49-F238E27FC236}">
                <a16:creationId xmlns:a16="http://schemas.microsoft.com/office/drawing/2014/main" id="{43BE7B7E-7745-D544-9737-7EC61CD40C87}"/>
              </a:ext>
            </a:extLst>
          </p:cNvPr>
          <p:cNvSpPr>
            <a:spLocks noGrp="1"/>
          </p:cNvSpPr>
          <p:nvPr>
            <p:ph idx="1"/>
          </p:nvPr>
        </p:nvSpPr>
        <p:spPr/>
        <p:txBody>
          <a:bodyPr/>
          <a:lstStyle/>
          <a:p>
            <a:r>
              <a:rPr lang="en-US" dirty="0"/>
              <a:t>The nature of inflation</a:t>
            </a:r>
          </a:p>
          <a:p>
            <a:pPr lvl="1"/>
            <a:r>
              <a:rPr lang="en-US" dirty="0"/>
              <a:t>Monetary policy would only theoretically work if inflation was the result of demand-side issues;</a:t>
            </a:r>
          </a:p>
          <a:p>
            <a:pPr lvl="1"/>
            <a:r>
              <a:rPr lang="en-US" dirty="0"/>
              <a:t>But even if demand is at the root of inflation, then given the arguments so far, would monetary policy work?</a:t>
            </a:r>
          </a:p>
          <a:p>
            <a:pPr lvl="1"/>
            <a:endParaRPr lang="en-US" dirty="0"/>
          </a:p>
          <a:p>
            <a:pPr lvl="1"/>
            <a:r>
              <a:rPr lang="en-US" dirty="0"/>
              <a:t>BUT what is inflation is the result of supply-side problems: conflict over the size of the distributive pie, or bottle necks as it seems to be the case now in 2022?</a:t>
            </a:r>
          </a:p>
          <a:p>
            <a:pPr lvl="1"/>
            <a:endParaRPr lang="en-US" dirty="0"/>
          </a:p>
          <a:p>
            <a:pPr lvl="1"/>
            <a:r>
              <a:rPr lang="en-US" dirty="0"/>
              <a:t>What then: how can raising rates solve bottlenecks?</a:t>
            </a:r>
          </a:p>
        </p:txBody>
      </p:sp>
    </p:spTree>
    <p:extLst>
      <p:ext uri="{BB962C8B-B14F-4D97-AF65-F5344CB8AC3E}">
        <p14:creationId xmlns:p14="http://schemas.microsoft.com/office/powerpoint/2010/main" val="3978889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7D11-4169-7043-82E3-EE7F2D3C87AF}"/>
              </a:ext>
            </a:extLst>
          </p:cNvPr>
          <p:cNvSpPr>
            <a:spLocks noGrp="1"/>
          </p:cNvSpPr>
          <p:nvPr>
            <p:ph type="title"/>
          </p:nvPr>
        </p:nvSpPr>
        <p:spPr/>
        <p:txBody>
          <a:bodyPr/>
          <a:lstStyle/>
          <a:p>
            <a:r>
              <a:rPr lang="en-US" dirty="0"/>
              <a:t>7. CENTRAL BANK INDEPENDENCE</a:t>
            </a:r>
          </a:p>
        </p:txBody>
      </p:sp>
      <p:sp>
        <p:nvSpPr>
          <p:cNvPr id="3" name="Content Placeholder 2">
            <a:extLst>
              <a:ext uri="{FF2B5EF4-FFF2-40B4-BE49-F238E27FC236}">
                <a16:creationId xmlns:a16="http://schemas.microsoft.com/office/drawing/2014/main" id="{8B5B28FA-0406-674D-8A2B-5722510DA2DF}"/>
              </a:ext>
            </a:extLst>
          </p:cNvPr>
          <p:cNvSpPr>
            <a:spLocks noGrp="1"/>
          </p:cNvSpPr>
          <p:nvPr>
            <p:ph idx="1"/>
          </p:nvPr>
        </p:nvSpPr>
        <p:spPr>
          <a:xfrm>
            <a:off x="838200" y="1556657"/>
            <a:ext cx="10515600" cy="5094514"/>
          </a:xfrm>
        </p:spPr>
        <p:txBody>
          <a:bodyPr>
            <a:normAutofit fontScale="77500" lnSpcReduction="20000"/>
          </a:bodyPr>
          <a:lstStyle/>
          <a:p>
            <a:r>
              <a:rPr lang="en-CA" dirty="0"/>
              <a:t>“The emergence of a new consensus about monetary policy … highlighted, among other things, the importance of central bank independence” (Berger and </a:t>
            </a:r>
            <a:r>
              <a:rPr lang="en-CA" dirty="0" err="1"/>
              <a:t>Kißmer</a:t>
            </a:r>
            <a:r>
              <a:rPr lang="en-CA" dirty="0"/>
              <a:t>, 2013)</a:t>
            </a:r>
          </a:p>
          <a:p>
            <a:r>
              <a:rPr lang="en-CA" dirty="0"/>
              <a:t>Necessary for the credibility of central banks (”anti-inflation credibility”) and central bankers; independence in theory; not so much in practice;</a:t>
            </a:r>
          </a:p>
          <a:p>
            <a:r>
              <a:rPr lang="en-CA" dirty="0"/>
              <a:t>Central banks have engaged in credit policy (the extension of discount</a:t>
            </a:r>
            <a:br>
              <a:rPr lang="en-CA" dirty="0"/>
            </a:br>
            <a:r>
              <a:rPr lang="en-CA" dirty="0"/>
              <a:t>window lending to firms and markets other than commercial banks and the money market on the basis of risky collateral), bailouts of non bank financial institutions, and quantitative easing involving the purchase of risky mortgage backed securities and long-term Treasury securities.</a:t>
            </a:r>
          </a:p>
          <a:p>
            <a:r>
              <a:rPr lang="en-CA" dirty="0"/>
              <a:t>CBI has been de facto largely questioned </a:t>
            </a:r>
            <a:r>
              <a:rPr lang="en-CA" i="1" dirty="0"/>
              <a:t>in practice </a:t>
            </a:r>
            <a:r>
              <a:rPr lang="en-CA" dirty="0"/>
              <a:t>by the actions of the central banks themselves: with the recent two crises, central banks have been mobilized to an extent rarely seen before : “Whatever it takes” (Draghi, July 26, 2012): To save the Euro Zone as a political entity;</a:t>
            </a:r>
          </a:p>
          <a:p>
            <a:r>
              <a:rPr lang="en-CA" dirty="0"/>
              <a:t>“These actions have seriously threatened central bank independence and its crucial corollary credibility for low inflation” (</a:t>
            </a:r>
            <a:r>
              <a:rPr lang="en-CA" dirty="0" err="1"/>
              <a:t>Bordo</a:t>
            </a:r>
            <a:r>
              <a:rPr lang="en-CA" dirty="0"/>
              <a:t>, 2010, p. 29).</a:t>
            </a:r>
          </a:p>
          <a:p>
            <a:r>
              <a:rPr lang="en-CA" dirty="0"/>
              <a:t>“Central bank independence can be harmful if it is based on a flawed policy</a:t>
            </a:r>
            <a:br>
              <a:rPr lang="en-CA" dirty="0"/>
            </a:br>
            <a:r>
              <a:rPr lang="en-CA" dirty="0"/>
              <a:t>doctrine or a structurally flawed institution” (</a:t>
            </a:r>
            <a:r>
              <a:rPr lang="en-CA" dirty="0" err="1"/>
              <a:t>Bordo</a:t>
            </a:r>
            <a:r>
              <a:rPr lang="en-CA" dirty="0"/>
              <a:t>, 2010, p. 33)</a:t>
            </a:r>
          </a:p>
          <a:p>
            <a:r>
              <a:rPr lang="en-CA" dirty="0"/>
              <a:t>Central banks are increasingly working with Treasuries: the end of the myth of CBI.</a:t>
            </a:r>
          </a:p>
          <a:p>
            <a:endParaRPr lang="en-CA" dirty="0"/>
          </a:p>
          <a:p>
            <a:endParaRPr lang="en-CA" dirty="0"/>
          </a:p>
          <a:p>
            <a:endParaRPr lang="en-CA" dirty="0"/>
          </a:p>
          <a:p>
            <a:endParaRPr lang="en-CA" dirty="0"/>
          </a:p>
          <a:p>
            <a:endParaRPr lang="en-US" dirty="0"/>
          </a:p>
        </p:txBody>
      </p:sp>
    </p:spTree>
    <p:extLst>
      <p:ext uri="{BB962C8B-B14F-4D97-AF65-F5344CB8AC3E}">
        <p14:creationId xmlns:p14="http://schemas.microsoft.com/office/powerpoint/2010/main" val="2573692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7E7095-6FFB-E24E-A93C-E11047C2094C}"/>
              </a:ext>
            </a:extLst>
          </p:cNvPr>
          <p:cNvSpPr>
            <a:spLocks noGrp="1"/>
          </p:cNvSpPr>
          <p:nvPr>
            <p:ph idx="1"/>
          </p:nvPr>
        </p:nvSpPr>
        <p:spPr/>
        <p:txBody>
          <a:bodyPr/>
          <a:lstStyle/>
          <a:p>
            <a:r>
              <a:rPr lang="en-US" dirty="0"/>
              <a:t>But also, </a:t>
            </a:r>
            <a:r>
              <a:rPr lang="en-CA" dirty="0"/>
              <a:t>central bank independence challenges the specific relation between a people and its representatives (Rochon and </a:t>
            </a:r>
            <a:r>
              <a:rPr lang="en-CA" dirty="0" err="1"/>
              <a:t>Vallet</a:t>
            </a:r>
            <a:r>
              <a:rPr lang="en-CA" dirty="0"/>
              <a:t>, 2022: </a:t>
            </a:r>
            <a:r>
              <a:rPr lang="en-CA" i="1" dirty="0"/>
              <a:t>Central Bank Independence in an Age of Democratic Values</a:t>
            </a:r>
            <a:r>
              <a:rPr lang="en-US" dirty="0"/>
              <a:t>); central banks at the intersection of social responsibility; </a:t>
            </a:r>
          </a:p>
          <a:p>
            <a:endParaRPr lang="en-US" dirty="0"/>
          </a:p>
          <a:p>
            <a:r>
              <a:rPr lang="en-US" dirty="0"/>
              <a:t>Rochon and </a:t>
            </a:r>
            <a:r>
              <a:rPr lang="en-US" dirty="0" err="1"/>
              <a:t>Seccareccia</a:t>
            </a:r>
            <a:r>
              <a:rPr lang="en-US" dirty="0"/>
              <a:t> (2022: “</a:t>
            </a:r>
            <a:r>
              <a:rPr lang="en-CA" dirty="0"/>
              <a:t>A Primer On Monetary Policy and Income Distribution: A Heterodox Perspective “)</a:t>
            </a:r>
            <a:r>
              <a:rPr lang="en-US" dirty="0"/>
              <a:t>: monetary policy is best seen as income distributive with long-lasting effects: an incomes policy?  Monetary policy leads to winners and losers;</a:t>
            </a:r>
            <a:endParaRPr lang="en-CA" dirty="0"/>
          </a:p>
        </p:txBody>
      </p:sp>
      <p:sp>
        <p:nvSpPr>
          <p:cNvPr id="4" name="Title 1">
            <a:extLst>
              <a:ext uri="{FF2B5EF4-FFF2-40B4-BE49-F238E27FC236}">
                <a16:creationId xmlns:a16="http://schemas.microsoft.com/office/drawing/2014/main" id="{B8ADD83B-3585-A449-8ECE-4980FC1B2B9A}"/>
              </a:ext>
            </a:extLst>
          </p:cNvPr>
          <p:cNvSpPr>
            <a:spLocks noGrp="1"/>
          </p:cNvSpPr>
          <p:nvPr>
            <p:ph type="title"/>
          </p:nvPr>
        </p:nvSpPr>
        <p:spPr>
          <a:xfrm>
            <a:off x="838200" y="365125"/>
            <a:ext cx="10515600" cy="1325563"/>
          </a:xfrm>
        </p:spPr>
        <p:txBody>
          <a:bodyPr/>
          <a:lstStyle/>
          <a:p>
            <a:r>
              <a:rPr lang="en-US" dirty="0"/>
              <a:t>7. CENTRAL BANK INDEPENDENCE</a:t>
            </a:r>
          </a:p>
        </p:txBody>
      </p:sp>
    </p:spTree>
    <p:extLst>
      <p:ext uri="{BB962C8B-B14F-4D97-AF65-F5344CB8AC3E}">
        <p14:creationId xmlns:p14="http://schemas.microsoft.com/office/powerpoint/2010/main" val="381271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E6CDD1-47A1-BF41-B1E0-E5630D58B172}"/>
              </a:ext>
            </a:extLst>
          </p:cNvPr>
          <p:cNvSpPr>
            <a:spLocks noGrp="1"/>
          </p:cNvSpPr>
          <p:nvPr>
            <p:ph idx="1"/>
          </p:nvPr>
        </p:nvSpPr>
        <p:spPr/>
        <p:txBody>
          <a:bodyPr/>
          <a:lstStyle/>
          <a:p>
            <a:r>
              <a:rPr lang="en-CA" dirty="0"/>
              <a:t>Friedman was critical of the idea than “in a democracy to have so much power concentrated in a body free from any kind of direct, effective political control” (1962, p. 227). “Money”, he stated in the opening sentence, “was too important to be left to central bankers.”  We should be, he added, “fundamentally fearful of concentrated power.” </a:t>
            </a:r>
          </a:p>
          <a:p>
            <a:r>
              <a:rPr lang="en-CA" dirty="0"/>
              <a:t>For Keynes: not opposed to experts in central banks, but he “maintained that CBI must guarantee that authorities operate in the interests of society as a whole, rather than those of private or public group.” (</a:t>
            </a:r>
            <a:r>
              <a:rPr lang="en-CA" dirty="0" err="1"/>
              <a:t>Panico</a:t>
            </a:r>
            <a:r>
              <a:rPr lang="en-CA" dirty="0"/>
              <a:t> and </a:t>
            </a:r>
            <a:r>
              <a:rPr lang="en-CA" dirty="0" err="1"/>
              <a:t>Piccioni</a:t>
            </a:r>
            <a:r>
              <a:rPr lang="en-CA" dirty="0"/>
              <a:t>, 2018, p. 173)</a:t>
            </a:r>
          </a:p>
          <a:p>
            <a:endParaRPr lang="en-US" dirty="0"/>
          </a:p>
        </p:txBody>
      </p:sp>
      <p:sp>
        <p:nvSpPr>
          <p:cNvPr id="4" name="Title 1">
            <a:extLst>
              <a:ext uri="{FF2B5EF4-FFF2-40B4-BE49-F238E27FC236}">
                <a16:creationId xmlns:a16="http://schemas.microsoft.com/office/drawing/2014/main" id="{0312C240-5028-A246-BC55-F263215C5308}"/>
              </a:ext>
            </a:extLst>
          </p:cNvPr>
          <p:cNvSpPr>
            <a:spLocks noGrp="1"/>
          </p:cNvSpPr>
          <p:nvPr>
            <p:ph type="title"/>
          </p:nvPr>
        </p:nvSpPr>
        <p:spPr>
          <a:xfrm>
            <a:off x="838200" y="365125"/>
            <a:ext cx="10515600" cy="1325563"/>
          </a:xfrm>
        </p:spPr>
        <p:txBody>
          <a:bodyPr/>
          <a:lstStyle/>
          <a:p>
            <a:r>
              <a:rPr lang="en-US" dirty="0"/>
              <a:t>7. CENTRAL BANK INDEPENDENCE</a:t>
            </a:r>
          </a:p>
        </p:txBody>
      </p:sp>
    </p:spTree>
    <p:extLst>
      <p:ext uri="{BB962C8B-B14F-4D97-AF65-F5344CB8AC3E}">
        <p14:creationId xmlns:p14="http://schemas.microsoft.com/office/powerpoint/2010/main" val="2102786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27B8BF-C74D-474F-9062-DD1D73C65533}"/>
              </a:ext>
            </a:extLst>
          </p:cNvPr>
          <p:cNvSpPr>
            <a:spLocks noGrp="1"/>
          </p:cNvSpPr>
          <p:nvPr>
            <p:ph idx="1"/>
          </p:nvPr>
        </p:nvSpPr>
        <p:spPr/>
        <p:txBody>
          <a:bodyPr>
            <a:normAutofit fontScale="92500" lnSpcReduction="10000"/>
          </a:bodyPr>
          <a:lstStyle/>
          <a:p>
            <a:r>
              <a:rPr lang="en-CA" dirty="0"/>
              <a:t>But do independent central banks perform better? Empirical question.</a:t>
            </a:r>
          </a:p>
          <a:p>
            <a:r>
              <a:rPr lang="en-CA" dirty="0"/>
              <a:t>“The notion than an independent central bank reduces a country’s inflation has been embraced by academics, central bankers, and politicians all over the world. This is somehow puzzling, giving the ambiguity reported in empirical studies … central bank independence has no clear effect on inflation” (Baumann, Rossi, and </a:t>
            </a:r>
            <a:r>
              <a:rPr lang="en-CA" dirty="0" err="1"/>
              <a:t>Schomaker</a:t>
            </a:r>
            <a:r>
              <a:rPr lang="en-CA" dirty="0"/>
              <a:t>, 2021).</a:t>
            </a:r>
          </a:p>
          <a:p>
            <a:r>
              <a:rPr lang="en-CA" dirty="0"/>
              <a:t>More (albeit older) support: Cargill (1995); </a:t>
            </a:r>
            <a:r>
              <a:rPr lang="en-CA" dirty="0" err="1"/>
              <a:t>Campillo</a:t>
            </a:r>
            <a:r>
              <a:rPr lang="en-CA" dirty="0"/>
              <a:t> and </a:t>
            </a:r>
            <a:r>
              <a:rPr lang="en-CA" dirty="0" err="1"/>
              <a:t>Miron</a:t>
            </a:r>
            <a:r>
              <a:rPr lang="en-CA" dirty="0"/>
              <a:t> (1997);</a:t>
            </a:r>
          </a:p>
          <a:p>
            <a:r>
              <a:rPr lang="en-CA" dirty="0"/>
              <a:t>But independent from whom? </a:t>
            </a:r>
          </a:p>
          <a:p>
            <a:pPr lvl="1"/>
            <a:r>
              <a:rPr lang="en-CA" dirty="0"/>
              <a:t>“Where central banks are ‘independent’ of the executive branch of government, they tend to be dependent on the financial sector for political support, and therefore tend to make policy with ‘finance coloured’ glasses “ (Epstein, 2015)</a:t>
            </a:r>
          </a:p>
          <a:p>
            <a:r>
              <a:rPr lang="en-CA" dirty="0"/>
              <a:t>Central banking at the intersection of society: Veblen and vested interests</a:t>
            </a:r>
          </a:p>
          <a:p>
            <a:endParaRPr lang="en-US" dirty="0"/>
          </a:p>
        </p:txBody>
      </p:sp>
      <p:sp>
        <p:nvSpPr>
          <p:cNvPr id="6" name="Title 1">
            <a:extLst>
              <a:ext uri="{FF2B5EF4-FFF2-40B4-BE49-F238E27FC236}">
                <a16:creationId xmlns:a16="http://schemas.microsoft.com/office/drawing/2014/main" id="{46FA7188-03C5-4248-9E23-C3306A19302B}"/>
              </a:ext>
            </a:extLst>
          </p:cNvPr>
          <p:cNvSpPr>
            <a:spLocks noGrp="1"/>
          </p:cNvSpPr>
          <p:nvPr>
            <p:ph type="title"/>
          </p:nvPr>
        </p:nvSpPr>
        <p:spPr>
          <a:xfrm>
            <a:off x="838200" y="365125"/>
            <a:ext cx="10515600" cy="1325563"/>
          </a:xfrm>
        </p:spPr>
        <p:txBody>
          <a:bodyPr/>
          <a:lstStyle/>
          <a:p>
            <a:r>
              <a:rPr lang="en-US" dirty="0"/>
              <a:t>7. CENTRAL BANK INDEPENDENCE</a:t>
            </a:r>
          </a:p>
        </p:txBody>
      </p:sp>
    </p:spTree>
    <p:extLst>
      <p:ext uri="{BB962C8B-B14F-4D97-AF65-F5344CB8AC3E}">
        <p14:creationId xmlns:p14="http://schemas.microsoft.com/office/powerpoint/2010/main" val="3663937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5DD1-EFBD-A640-8E16-1690F491E427}"/>
              </a:ext>
            </a:extLst>
          </p:cNvPr>
          <p:cNvSpPr>
            <a:spLocks noGrp="1"/>
          </p:cNvSpPr>
          <p:nvPr>
            <p:ph type="title"/>
          </p:nvPr>
        </p:nvSpPr>
        <p:spPr/>
        <p:txBody>
          <a:bodyPr/>
          <a:lstStyle/>
          <a:p>
            <a:r>
              <a:rPr lang="en-US" dirty="0"/>
              <a:t>8. MONETARY POLICY DOMINANCE</a:t>
            </a:r>
          </a:p>
        </p:txBody>
      </p:sp>
      <p:sp>
        <p:nvSpPr>
          <p:cNvPr id="3" name="Content Placeholder 2">
            <a:extLst>
              <a:ext uri="{FF2B5EF4-FFF2-40B4-BE49-F238E27FC236}">
                <a16:creationId xmlns:a16="http://schemas.microsoft.com/office/drawing/2014/main" id="{CD3D1192-2596-624B-AB4A-B3E740883453}"/>
              </a:ext>
            </a:extLst>
          </p:cNvPr>
          <p:cNvSpPr>
            <a:spLocks noGrp="1"/>
          </p:cNvSpPr>
          <p:nvPr>
            <p:ph idx="1"/>
          </p:nvPr>
        </p:nvSpPr>
        <p:spPr/>
        <p:txBody>
          <a:bodyPr/>
          <a:lstStyle/>
          <a:p>
            <a:r>
              <a:rPr lang="en-CA" dirty="0"/>
              <a:t>If you google 'monetary policy dominance', almost/virtually nothing comes up, whereas there is a considerable number of links for 'fiscal policy dominance’.;</a:t>
            </a:r>
          </a:p>
          <a:p>
            <a:r>
              <a:rPr lang="en-US" dirty="0"/>
              <a:t>fiscal policy is neutralized for the benefit of the alleged monetary policy;</a:t>
            </a:r>
            <a:endParaRPr lang="en-CA" dirty="0"/>
          </a:p>
          <a:p>
            <a:r>
              <a:rPr lang="en-CA" dirty="0"/>
              <a:t>What are we trying to fix, and can fiscal policy do it as well?</a:t>
            </a:r>
            <a:endParaRPr lang="en-US" dirty="0"/>
          </a:p>
        </p:txBody>
      </p:sp>
    </p:spTree>
    <p:extLst>
      <p:ext uri="{BB962C8B-B14F-4D97-AF65-F5344CB8AC3E}">
        <p14:creationId xmlns:p14="http://schemas.microsoft.com/office/powerpoint/2010/main" val="1361687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530DF-C0F4-6749-85B3-99AED061F35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7241E4B-3388-8B43-98CA-0CD4602A44CB}"/>
              </a:ext>
            </a:extLst>
          </p:cNvPr>
          <p:cNvSpPr>
            <a:spLocks noGrp="1"/>
          </p:cNvSpPr>
          <p:nvPr>
            <p:ph idx="1"/>
          </p:nvPr>
        </p:nvSpPr>
        <p:spPr/>
        <p:txBody>
          <a:bodyPr>
            <a:normAutofit fontScale="85000" lnSpcReduction="20000"/>
          </a:bodyPr>
          <a:lstStyle/>
          <a:p>
            <a:r>
              <a:rPr lang="en-US" dirty="0"/>
              <a:t>What’s left of mainstream monetary policy model? </a:t>
            </a:r>
            <a:r>
              <a:rPr lang="en-CA" dirty="0"/>
              <a:t>As </a:t>
            </a:r>
            <a:r>
              <a:rPr lang="en-CA" dirty="0" err="1"/>
              <a:t>Borio</a:t>
            </a:r>
            <a:r>
              <a:rPr lang="en-CA" dirty="0"/>
              <a:t> (2021. p. 3) observes, "inflation has proved rather insensitive to monetary policy easing", in which case, then what?</a:t>
            </a:r>
          </a:p>
          <a:p>
            <a:pPr marL="0" indent="0">
              <a:buNone/>
            </a:pPr>
            <a:endParaRPr lang="en-US" dirty="0"/>
          </a:p>
          <a:p>
            <a:r>
              <a:rPr lang="en-US" dirty="0"/>
              <a:t>Impotence? Mainstream: this applies to low interest rates environment;</a:t>
            </a:r>
          </a:p>
          <a:p>
            <a:endParaRPr lang="en-US" dirty="0"/>
          </a:p>
          <a:p>
            <a:r>
              <a:rPr lang="en-US" dirty="0"/>
              <a:t>Or “</a:t>
            </a:r>
            <a:r>
              <a:rPr lang="en-CA" dirty="0"/>
              <a:t>The General Ineffectiveness of Monetary Policy”? in Kappes, S., L.-P. Rochon and G. Vallet (2022), The Future of Central Banking. Cheltenham: Edward Elgar.</a:t>
            </a:r>
          </a:p>
          <a:p>
            <a:endParaRPr lang="en-CA" dirty="0"/>
          </a:p>
          <a:p>
            <a:r>
              <a:rPr lang="en-CA" dirty="0"/>
              <a:t>Gavin Davies: </a:t>
            </a:r>
            <a:r>
              <a:rPr lang="en-GB" dirty="0"/>
              <a:t>“[w]</a:t>
            </a:r>
            <a:r>
              <a:rPr lang="en-GB" dirty="0" err="1"/>
              <a:t>ithout</a:t>
            </a:r>
            <a:r>
              <a:rPr lang="en-GB" dirty="0"/>
              <a:t> the PC, the whole complicated paraphernalia that underpins central bank policy suddenly looks very shaky. For this reason, the Phillips Curve will not be abandoned lightly by policy makers” </a:t>
            </a:r>
          </a:p>
          <a:p>
            <a:endParaRPr lang="en-CA" dirty="0"/>
          </a:p>
          <a:p>
            <a:endParaRPr lang="en-US" dirty="0"/>
          </a:p>
        </p:txBody>
      </p:sp>
    </p:spTree>
    <p:extLst>
      <p:ext uri="{BB962C8B-B14F-4D97-AF65-F5344CB8AC3E}">
        <p14:creationId xmlns:p14="http://schemas.microsoft.com/office/powerpoint/2010/main" val="379500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FFB8B5-53F8-204C-B2A3-3084E664069B}"/>
              </a:ext>
            </a:extLst>
          </p:cNvPr>
          <p:cNvPicPr>
            <a:picLocks noGrp="1" noChangeAspect="1"/>
          </p:cNvPicPr>
          <p:nvPr>
            <p:ph idx="1"/>
          </p:nvPr>
        </p:nvPicPr>
        <p:blipFill>
          <a:blip r:embed="rId2"/>
          <a:stretch>
            <a:fillRect/>
          </a:stretch>
        </p:blipFill>
        <p:spPr>
          <a:xfrm>
            <a:off x="870857" y="-1"/>
            <a:ext cx="4321628" cy="6838978"/>
          </a:xfrm>
        </p:spPr>
      </p:pic>
      <p:pic>
        <p:nvPicPr>
          <p:cNvPr id="9" name="Picture 8">
            <a:extLst>
              <a:ext uri="{FF2B5EF4-FFF2-40B4-BE49-F238E27FC236}">
                <a16:creationId xmlns:a16="http://schemas.microsoft.com/office/drawing/2014/main" id="{78B8DADE-3E17-294B-8102-BD17AAF0EA3B}"/>
              </a:ext>
            </a:extLst>
          </p:cNvPr>
          <p:cNvPicPr>
            <a:picLocks noChangeAspect="1"/>
          </p:cNvPicPr>
          <p:nvPr/>
        </p:nvPicPr>
        <p:blipFill>
          <a:blip r:embed="rId3"/>
          <a:stretch>
            <a:fillRect/>
          </a:stretch>
        </p:blipFill>
        <p:spPr>
          <a:xfrm>
            <a:off x="6096000" y="-1"/>
            <a:ext cx="5364843" cy="6884441"/>
          </a:xfrm>
          <a:prstGeom prst="rect">
            <a:avLst/>
          </a:prstGeom>
        </p:spPr>
      </p:pic>
    </p:spTree>
    <p:extLst>
      <p:ext uri="{BB962C8B-B14F-4D97-AF65-F5344CB8AC3E}">
        <p14:creationId xmlns:p14="http://schemas.microsoft.com/office/powerpoint/2010/main" val="1305107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2A1E0-8905-B84C-AD4E-4164369B83AE}"/>
              </a:ext>
            </a:extLst>
          </p:cNvPr>
          <p:cNvSpPr>
            <a:spLocks noGrp="1"/>
          </p:cNvSpPr>
          <p:nvPr>
            <p:ph idx="1"/>
          </p:nvPr>
        </p:nvSpPr>
        <p:spPr/>
        <p:txBody>
          <a:bodyPr/>
          <a:lstStyle/>
          <a:p>
            <a:r>
              <a:rPr lang="en-US" dirty="0"/>
              <a:t>Are central banks impotent?</a:t>
            </a:r>
          </a:p>
          <a:p>
            <a:endParaRPr lang="en-US" dirty="0"/>
          </a:p>
          <a:p>
            <a:pPr lvl="1"/>
            <a:r>
              <a:rPr lang="en-US" dirty="0"/>
              <a:t>Adair Turner: “Yes”</a:t>
            </a:r>
          </a:p>
          <a:p>
            <a:pPr lvl="1"/>
            <a:endParaRPr lang="en-US" dirty="0"/>
          </a:p>
          <a:p>
            <a:pPr lvl="1"/>
            <a:r>
              <a:rPr lang="en-CA" dirty="0"/>
              <a:t>“The impotence of central bank monetary policy has been increasingly obvious since the global financial crisis of 2008. In the aftermath of that shock, central banks across the world cut interest rates close to or even below zero, but the impact on investment or consumption was limited because overleveraged companies and households were unwilling to borrow even at rock bottom rates.”</a:t>
            </a:r>
            <a:endParaRPr lang="en-US" dirty="0"/>
          </a:p>
        </p:txBody>
      </p:sp>
      <p:sp>
        <p:nvSpPr>
          <p:cNvPr id="4" name="Title 1">
            <a:extLst>
              <a:ext uri="{FF2B5EF4-FFF2-40B4-BE49-F238E27FC236}">
                <a16:creationId xmlns:a16="http://schemas.microsoft.com/office/drawing/2014/main" id="{613A18FA-9F8A-5646-A66D-5C10364940C0}"/>
              </a:ext>
            </a:extLst>
          </p:cNvPr>
          <p:cNvSpPr>
            <a:spLocks noGrp="1"/>
          </p:cNvSpPr>
          <p:nvPr>
            <p:ph type="title"/>
          </p:nvPr>
        </p:nvSpPr>
        <p:spPr>
          <a:xfrm>
            <a:off x="838200" y="365125"/>
            <a:ext cx="10515600" cy="1325563"/>
          </a:xfrm>
        </p:spPr>
        <p:txBody>
          <a:bodyPr/>
          <a:lstStyle/>
          <a:p>
            <a:r>
              <a:rPr lang="en-US" dirty="0"/>
              <a:t>CONCLUSION</a:t>
            </a:r>
          </a:p>
        </p:txBody>
      </p:sp>
    </p:spTree>
    <p:extLst>
      <p:ext uri="{BB962C8B-B14F-4D97-AF65-F5344CB8AC3E}">
        <p14:creationId xmlns:p14="http://schemas.microsoft.com/office/powerpoint/2010/main" val="1487197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69D3EB-58A4-A84C-8901-DA39AE842600}"/>
              </a:ext>
            </a:extLst>
          </p:cNvPr>
          <p:cNvSpPr>
            <a:spLocks noGrp="1"/>
          </p:cNvSpPr>
          <p:nvPr>
            <p:ph idx="1"/>
          </p:nvPr>
        </p:nvSpPr>
        <p:spPr/>
        <p:txBody>
          <a:bodyPr>
            <a:normAutofit fontScale="92500"/>
          </a:bodyPr>
          <a:lstStyle/>
          <a:p>
            <a:r>
              <a:rPr lang="en-US" dirty="0"/>
              <a:t>Lawrence Summers (Whiter Central Banking 2019)</a:t>
            </a:r>
          </a:p>
          <a:p>
            <a:endParaRPr lang="en-US" dirty="0"/>
          </a:p>
          <a:p>
            <a:r>
              <a:rPr lang="en-CA" dirty="0"/>
              <a:t>“What is needed are admissions of impotence, in order to spur efforts by governments to promote demand through fiscal policies and other means.”</a:t>
            </a:r>
          </a:p>
          <a:p>
            <a:endParaRPr lang="en-CA" dirty="0"/>
          </a:p>
          <a:p>
            <a:r>
              <a:rPr lang="en-US" dirty="0"/>
              <a:t>QE is the result of this impotence: the desire to be seen as relevant despite the lower bound</a:t>
            </a:r>
          </a:p>
          <a:p>
            <a:r>
              <a:rPr lang="en-US" dirty="0"/>
              <a:t>But for them impotence only applies to the lower bound; for me monetary policy is blunt, asymmetric, imprecise and </a:t>
            </a:r>
            <a:r>
              <a:rPr lang="en-US" i="1" dirty="0"/>
              <a:t>ineffective at low and high rates;</a:t>
            </a:r>
            <a:r>
              <a:rPr lang="en-US" dirty="0"/>
              <a:t> </a:t>
            </a:r>
          </a:p>
          <a:p>
            <a:endParaRPr lang="en-US" dirty="0"/>
          </a:p>
          <a:p>
            <a:endParaRPr lang="en-US" dirty="0"/>
          </a:p>
        </p:txBody>
      </p:sp>
      <p:sp>
        <p:nvSpPr>
          <p:cNvPr id="4" name="Title 1">
            <a:extLst>
              <a:ext uri="{FF2B5EF4-FFF2-40B4-BE49-F238E27FC236}">
                <a16:creationId xmlns:a16="http://schemas.microsoft.com/office/drawing/2014/main" id="{343367AE-15B3-E94A-B085-F933DB73BF6E}"/>
              </a:ext>
            </a:extLst>
          </p:cNvPr>
          <p:cNvSpPr>
            <a:spLocks noGrp="1"/>
          </p:cNvSpPr>
          <p:nvPr>
            <p:ph type="title"/>
          </p:nvPr>
        </p:nvSpPr>
        <p:spPr>
          <a:xfrm>
            <a:off x="838200" y="365125"/>
            <a:ext cx="10515600" cy="1325563"/>
          </a:xfrm>
        </p:spPr>
        <p:txBody>
          <a:bodyPr/>
          <a:lstStyle/>
          <a:p>
            <a:r>
              <a:rPr lang="en-US" dirty="0"/>
              <a:t>CONCLUSION</a:t>
            </a:r>
          </a:p>
        </p:txBody>
      </p:sp>
    </p:spTree>
    <p:extLst>
      <p:ext uri="{BB962C8B-B14F-4D97-AF65-F5344CB8AC3E}">
        <p14:creationId xmlns:p14="http://schemas.microsoft.com/office/powerpoint/2010/main" val="2789196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DABE44-EC7A-3942-AB0B-43BF6B56C989}"/>
              </a:ext>
            </a:extLst>
          </p:cNvPr>
          <p:cNvSpPr>
            <a:spLocks noGrp="1"/>
          </p:cNvSpPr>
          <p:nvPr>
            <p:ph idx="1"/>
          </p:nvPr>
        </p:nvSpPr>
        <p:spPr/>
        <p:txBody>
          <a:bodyPr/>
          <a:lstStyle/>
          <a:p>
            <a:r>
              <a:rPr lang="en-GB" dirty="0"/>
              <a:t>The analysis applies to some versions of post-Keynesian economics</a:t>
            </a:r>
          </a:p>
          <a:p>
            <a:endParaRPr lang="en-GB" i="1" dirty="0"/>
          </a:p>
          <a:p>
            <a:r>
              <a:rPr lang="en-GB" i="1" dirty="0" err="1"/>
              <a:t>i</a:t>
            </a:r>
            <a:r>
              <a:rPr lang="en-GB" dirty="0"/>
              <a:t>) why then does the profession and policy makers keep insisting on using it in determining monetary policy?; </a:t>
            </a:r>
          </a:p>
          <a:p>
            <a:endParaRPr lang="en-GB" dirty="0"/>
          </a:p>
          <a:p>
            <a:r>
              <a:rPr lang="en-GB" dirty="0"/>
              <a:t> </a:t>
            </a:r>
            <a:r>
              <a:rPr lang="en-GB" i="1" dirty="0"/>
              <a:t>ii</a:t>
            </a:r>
            <a:r>
              <a:rPr lang="en-GB" dirty="0"/>
              <a:t>) what is the purpose of monetary policy, or again, what exactly does monetary policy do? Chapter 2: Reconstructing monetary policy: the heterodox view: income distribution</a:t>
            </a:r>
            <a:endParaRPr lang="en-CA" dirty="0"/>
          </a:p>
          <a:p>
            <a:endParaRPr lang="en-US" dirty="0"/>
          </a:p>
        </p:txBody>
      </p:sp>
      <p:sp>
        <p:nvSpPr>
          <p:cNvPr id="4" name="Title 1">
            <a:extLst>
              <a:ext uri="{FF2B5EF4-FFF2-40B4-BE49-F238E27FC236}">
                <a16:creationId xmlns:a16="http://schemas.microsoft.com/office/drawing/2014/main" id="{E2967D40-BA21-DD47-BA4B-C55DF303730B}"/>
              </a:ext>
            </a:extLst>
          </p:cNvPr>
          <p:cNvSpPr>
            <a:spLocks noGrp="1"/>
          </p:cNvSpPr>
          <p:nvPr>
            <p:ph type="title"/>
          </p:nvPr>
        </p:nvSpPr>
        <p:spPr>
          <a:xfrm>
            <a:off x="838200" y="365125"/>
            <a:ext cx="10515600" cy="1325563"/>
          </a:xfrm>
        </p:spPr>
        <p:txBody>
          <a:bodyPr/>
          <a:lstStyle/>
          <a:p>
            <a:r>
              <a:rPr lang="en-US" dirty="0"/>
              <a:t>CONCLUSION</a:t>
            </a:r>
          </a:p>
        </p:txBody>
      </p:sp>
    </p:spTree>
    <p:extLst>
      <p:ext uri="{BB962C8B-B14F-4D97-AF65-F5344CB8AC3E}">
        <p14:creationId xmlns:p14="http://schemas.microsoft.com/office/powerpoint/2010/main" val="3693536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39FB-F767-BD44-B8E7-A35CE4DD01D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BE3266B-8935-E049-AAAD-1AB127939B8A}"/>
              </a:ext>
            </a:extLst>
          </p:cNvPr>
          <p:cNvSpPr>
            <a:spLocks noGrp="1"/>
          </p:cNvSpPr>
          <p:nvPr>
            <p:ph idx="1"/>
          </p:nvPr>
        </p:nvSpPr>
        <p:spPr/>
        <p:txBody>
          <a:bodyPr/>
          <a:lstStyle/>
          <a:p>
            <a:r>
              <a:rPr lang="en-US" dirty="0"/>
              <a:t>FRBSF (2003), https://</a:t>
            </a:r>
            <a:r>
              <a:rPr lang="en-US" dirty="0" err="1"/>
              <a:t>www.frbsf.org</a:t>
            </a:r>
            <a:r>
              <a:rPr lang="en-US" dirty="0"/>
              <a:t>/economic-research/publications/economic-letter/2003/</a:t>
            </a:r>
            <a:r>
              <a:rPr lang="en-US" dirty="0" err="1"/>
              <a:t>october</a:t>
            </a:r>
            <a:r>
              <a:rPr lang="en-US" dirty="0"/>
              <a:t>/the-natural-rate-of-interest/#subhead2</a:t>
            </a:r>
          </a:p>
        </p:txBody>
      </p:sp>
    </p:spTree>
    <p:extLst>
      <p:ext uri="{BB962C8B-B14F-4D97-AF65-F5344CB8AC3E}">
        <p14:creationId xmlns:p14="http://schemas.microsoft.com/office/powerpoint/2010/main" val="349034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E16B-72C5-2346-A7D5-9A3BA4FE1A08}"/>
              </a:ext>
            </a:extLst>
          </p:cNvPr>
          <p:cNvSpPr>
            <a:spLocks noGrp="1"/>
          </p:cNvSpPr>
          <p:nvPr>
            <p:ph type="title"/>
          </p:nvPr>
        </p:nvSpPr>
        <p:spPr/>
        <p:txBody>
          <a:bodyPr/>
          <a:lstStyle/>
          <a:p>
            <a:r>
              <a:rPr lang="en-US" dirty="0"/>
              <a:t>MONETARY POLICY</a:t>
            </a:r>
          </a:p>
        </p:txBody>
      </p:sp>
      <p:sp>
        <p:nvSpPr>
          <p:cNvPr id="3" name="Content Placeholder 2">
            <a:extLst>
              <a:ext uri="{FF2B5EF4-FFF2-40B4-BE49-F238E27FC236}">
                <a16:creationId xmlns:a16="http://schemas.microsoft.com/office/drawing/2014/main" id="{BE9DC439-B121-AC40-8EED-86D7555CD103}"/>
              </a:ext>
            </a:extLst>
          </p:cNvPr>
          <p:cNvSpPr>
            <a:spLocks noGrp="1"/>
          </p:cNvSpPr>
          <p:nvPr>
            <p:ph idx="1"/>
          </p:nvPr>
        </p:nvSpPr>
        <p:spPr/>
        <p:txBody>
          <a:bodyPr/>
          <a:lstStyle/>
          <a:p>
            <a:r>
              <a:rPr lang="en-US" dirty="0"/>
              <a:t>This presentation is part of my forthcoming book, “Monetary Policy”</a:t>
            </a:r>
          </a:p>
          <a:p>
            <a:endParaRPr lang="en-US" dirty="0"/>
          </a:p>
          <a:p>
            <a:r>
              <a:rPr lang="en-US" dirty="0"/>
              <a:t>Chapter One</a:t>
            </a:r>
          </a:p>
          <a:p>
            <a:pPr marL="0" indent="0">
              <a:buNone/>
            </a:pPr>
            <a:r>
              <a:rPr lang="en-US" dirty="0"/>
              <a:t>  “Deconstructing Monetary Policy: the mainstream view”</a:t>
            </a:r>
          </a:p>
          <a:p>
            <a:endParaRPr lang="en-US" dirty="0"/>
          </a:p>
          <a:p>
            <a:r>
              <a:rPr lang="en-US" dirty="0"/>
              <a:t>Chapter Two</a:t>
            </a:r>
          </a:p>
          <a:p>
            <a:pPr marL="0" indent="0">
              <a:buNone/>
            </a:pPr>
            <a:r>
              <a:rPr lang="en-US" dirty="0"/>
              <a:t>  “Reconstructing Monetary Policy: the post-Keynesian view”</a:t>
            </a:r>
          </a:p>
          <a:p>
            <a:endParaRPr lang="en-US" dirty="0"/>
          </a:p>
        </p:txBody>
      </p:sp>
    </p:spTree>
    <p:extLst>
      <p:ext uri="{BB962C8B-B14F-4D97-AF65-F5344CB8AC3E}">
        <p14:creationId xmlns:p14="http://schemas.microsoft.com/office/powerpoint/2010/main" val="2243811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0C280-D977-5348-9A85-CF2CFAAD955D}"/>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FC015E61-9E92-A946-894A-5291FD32FC9F}"/>
              </a:ext>
            </a:extLst>
          </p:cNvPr>
          <p:cNvSpPr>
            <a:spLocks noGrp="1"/>
          </p:cNvSpPr>
          <p:nvPr>
            <p:ph idx="1"/>
          </p:nvPr>
        </p:nvSpPr>
        <p:spPr/>
        <p:txBody>
          <a:bodyPr>
            <a:normAutofit lnSpcReduction="10000"/>
          </a:bodyPr>
          <a:lstStyle/>
          <a:p>
            <a:r>
              <a:rPr lang="en-US" dirty="0"/>
              <a:t>Interesting times to be looking at central banks and their role in the fight against inflation;</a:t>
            </a:r>
          </a:p>
          <a:p>
            <a:r>
              <a:rPr lang="en-US" dirty="0"/>
              <a:t>The NC model is still the dominant model; the “</a:t>
            </a:r>
            <a:r>
              <a:rPr lang="en-CA" dirty="0"/>
              <a:t>the bread and butter of central bank researchers” (Lavoie, 2014, p. 10); </a:t>
            </a:r>
          </a:p>
          <a:p>
            <a:r>
              <a:rPr lang="en-CA" dirty="0"/>
              <a:t>Initially, I think, PK were happy to see what they perceived to be endogenous money in NC models; this was a mistake, as it is now being recognized; </a:t>
            </a:r>
            <a:endParaRPr lang="en-US" dirty="0"/>
          </a:p>
          <a:p>
            <a:r>
              <a:rPr lang="en-US" dirty="0"/>
              <a:t>Many criticism of IT and New Consensus models: but all rather general in nature;</a:t>
            </a:r>
          </a:p>
          <a:p>
            <a:r>
              <a:rPr lang="en-US" dirty="0"/>
              <a:t>First attempt at a step by step approach to deconstruct the model.</a:t>
            </a:r>
          </a:p>
        </p:txBody>
      </p:sp>
    </p:spTree>
    <p:extLst>
      <p:ext uri="{BB962C8B-B14F-4D97-AF65-F5344CB8AC3E}">
        <p14:creationId xmlns:p14="http://schemas.microsoft.com/office/powerpoint/2010/main" val="3999549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CDC81-83D1-8047-8187-3F791CB8CE5D}"/>
              </a:ext>
            </a:extLst>
          </p:cNvPr>
          <p:cNvSpPr>
            <a:spLocks noGrp="1"/>
          </p:cNvSpPr>
          <p:nvPr>
            <p:ph type="title"/>
          </p:nvPr>
        </p:nvSpPr>
        <p:spPr>
          <a:xfrm>
            <a:off x="189470" y="0"/>
            <a:ext cx="11813060" cy="1325563"/>
          </a:xfrm>
        </p:spPr>
        <p:txBody>
          <a:bodyPr>
            <a:normAutofit/>
          </a:bodyPr>
          <a:lstStyle/>
          <a:p>
            <a:r>
              <a:rPr lang="en-US" sz="3800" dirty="0"/>
              <a:t>LEADING UP TO CURRENT INFLATION TARGETING REGIME</a:t>
            </a:r>
          </a:p>
        </p:txBody>
      </p:sp>
      <p:sp>
        <p:nvSpPr>
          <p:cNvPr id="3" name="Content Placeholder 2">
            <a:extLst>
              <a:ext uri="{FF2B5EF4-FFF2-40B4-BE49-F238E27FC236}">
                <a16:creationId xmlns:a16="http://schemas.microsoft.com/office/drawing/2014/main" id="{1D010F31-0723-D34D-92C3-C06389BE2DC0}"/>
              </a:ext>
            </a:extLst>
          </p:cNvPr>
          <p:cNvSpPr>
            <a:spLocks noGrp="1"/>
          </p:cNvSpPr>
          <p:nvPr>
            <p:ph idx="1"/>
          </p:nvPr>
        </p:nvSpPr>
        <p:spPr>
          <a:xfrm>
            <a:off x="838200" y="1532238"/>
            <a:ext cx="10515600" cy="5189837"/>
          </a:xfrm>
        </p:spPr>
        <p:txBody>
          <a:bodyPr>
            <a:normAutofit fontScale="70000" lnSpcReduction="20000"/>
          </a:bodyPr>
          <a:lstStyle/>
          <a:p>
            <a:r>
              <a:rPr lang="en-US" dirty="0"/>
              <a:t>End of Bretton Woods, inflation crises in 1973 and 1979 (oil shock)</a:t>
            </a:r>
          </a:p>
          <a:p>
            <a:r>
              <a:rPr lang="en-US" dirty="0"/>
              <a:t>The collapse of the Keynesian model</a:t>
            </a:r>
          </a:p>
          <a:p>
            <a:r>
              <a:rPr lang="en-US" dirty="0"/>
              <a:t>Rise (and collapse) of monetarism: rules vs discretion debate: the lost decade; Friedman (1962, p. 239) </a:t>
            </a:r>
            <a:r>
              <a:rPr lang="en-US" dirty="0" err="1"/>
              <a:t>favoured</a:t>
            </a:r>
            <a:r>
              <a:rPr lang="en-US" dirty="0"/>
              <a:t> rules because of deep mistrust of central bankers: experts; did not approve of </a:t>
            </a:r>
            <a:r>
              <a:rPr lang="en-CA" dirty="0"/>
              <a:t>“wide discretion to independent experts”.</a:t>
            </a:r>
          </a:p>
          <a:p>
            <a:endParaRPr lang="en-US" dirty="0"/>
          </a:p>
          <a:p>
            <a:r>
              <a:rPr lang="en-US" dirty="0"/>
              <a:t>Followed by the abandonment of monetary aggregate targeting: </a:t>
            </a:r>
          </a:p>
          <a:p>
            <a:pPr lvl="1"/>
            <a:r>
              <a:rPr lang="en-CA" dirty="0"/>
              <a:t>Failure of monetary aggregate targeting: lost control of the money supply: money’s endogeneity</a:t>
            </a:r>
          </a:p>
          <a:p>
            <a:pPr lvl="1"/>
            <a:r>
              <a:rPr lang="en-CA" dirty="0"/>
              <a:t>“We didn't abandon the monetary aggregates, they abandoned us”</a:t>
            </a:r>
            <a:r>
              <a:rPr lang="en-CA" i="1" dirty="0"/>
              <a:t> </a:t>
            </a:r>
            <a:r>
              <a:rPr lang="en-CA" dirty="0"/>
              <a:t>(Gerald Bouey)</a:t>
            </a:r>
          </a:p>
          <a:p>
            <a:pPr lvl="1"/>
            <a:r>
              <a:rPr lang="en-CA" dirty="0"/>
              <a:t>“A decision to base policy on measures of money presupposes that we can locate money.  And that has become an increasingly dubious proposition” (Alan Greenspan)</a:t>
            </a:r>
          </a:p>
          <a:p>
            <a:pPr lvl="1"/>
            <a:r>
              <a:rPr lang="en-CA" dirty="0"/>
              <a:t>“That classic relationship between monetary aggregates and economic growth and the size of the economy, it just no longer holds… so something we have to unlearn, I guess” (Jerome Powell)</a:t>
            </a:r>
          </a:p>
          <a:p>
            <a:pPr marL="0" indent="0">
              <a:buNone/>
            </a:pPr>
            <a:endParaRPr lang="en-US" dirty="0"/>
          </a:p>
          <a:p>
            <a:r>
              <a:rPr lang="en-US" dirty="0"/>
              <a:t>Adoption of inflation targeting in early 1990s (New Zealand in 1990; Canada 1991): target remains the same but the instrument changes</a:t>
            </a:r>
          </a:p>
          <a:p>
            <a:r>
              <a:rPr lang="en-US" dirty="0"/>
              <a:t>Inflation is seen as an “evil” (Johnson, 2016), and low inflation as a public good: “Do central banks serve </a:t>
            </a:r>
            <a:r>
              <a:rPr lang="en-US"/>
              <a:t>the people?”</a:t>
            </a:r>
            <a:endParaRPr lang="en-US" dirty="0"/>
          </a:p>
          <a:p>
            <a:endParaRPr lang="en-US" dirty="0"/>
          </a:p>
        </p:txBody>
      </p:sp>
    </p:spTree>
    <p:extLst>
      <p:ext uri="{BB962C8B-B14F-4D97-AF65-F5344CB8AC3E}">
        <p14:creationId xmlns:p14="http://schemas.microsoft.com/office/powerpoint/2010/main" val="1411094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9A60E-9E80-114C-94A8-278A7BD3D28D}"/>
              </a:ext>
            </a:extLst>
          </p:cNvPr>
          <p:cNvSpPr>
            <a:spLocks noGrp="1"/>
          </p:cNvSpPr>
          <p:nvPr>
            <p:ph type="title"/>
          </p:nvPr>
        </p:nvSpPr>
        <p:spPr>
          <a:xfrm>
            <a:off x="709484" y="328055"/>
            <a:ext cx="10773032" cy="1325563"/>
          </a:xfrm>
        </p:spPr>
        <p:txBody>
          <a:bodyPr/>
          <a:lstStyle/>
          <a:p>
            <a:r>
              <a:rPr lang="en-US" dirty="0"/>
              <a:t>But what I want to argue today:</a:t>
            </a:r>
          </a:p>
        </p:txBody>
      </p:sp>
      <p:sp>
        <p:nvSpPr>
          <p:cNvPr id="3" name="Content Placeholder 2">
            <a:extLst>
              <a:ext uri="{FF2B5EF4-FFF2-40B4-BE49-F238E27FC236}">
                <a16:creationId xmlns:a16="http://schemas.microsoft.com/office/drawing/2014/main" id="{EBDD9BBD-B195-6945-A833-3545992E9DEA}"/>
              </a:ext>
            </a:extLst>
          </p:cNvPr>
          <p:cNvSpPr>
            <a:spLocks noGrp="1"/>
          </p:cNvSpPr>
          <p:nvPr>
            <p:ph idx="1"/>
          </p:nvPr>
        </p:nvSpPr>
        <p:spPr/>
        <p:txBody>
          <a:bodyPr/>
          <a:lstStyle/>
          <a:p>
            <a:r>
              <a:rPr lang="en-CA" dirty="0"/>
              <a:t>“It is a long and uncertain chain of events from an adjustment in the interest rate controlled by the central bank to a desired change in the rate of inflation” (</a:t>
            </a:r>
            <a:r>
              <a:rPr lang="en-CA" dirty="0" err="1"/>
              <a:t>Arestis</a:t>
            </a:r>
            <a:r>
              <a:rPr lang="en-CA" dirty="0"/>
              <a:t> and Sawyer, 2003, p. 5). </a:t>
            </a:r>
          </a:p>
          <a:p>
            <a:r>
              <a:rPr lang="en-CA" dirty="0"/>
              <a:t>There may be, as Keynes tells us, “several slips between the cup and the lip.” </a:t>
            </a:r>
          </a:p>
          <a:p>
            <a:endParaRPr lang="en-CA" dirty="0"/>
          </a:p>
          <a:p>
            <a:r>
              <a:rPr lang="en-CA" dirty="0"/>
              <a:t>Once we deconstruct the model, nothing is left: </a:t>
            </a:r>
          </a:p>
          <a:p>
            <a:pPr lvl="1"/>
            <a:r>
              <a:rPr lang="en-CA" i="1" dirty="0">
                <a:solidFill>
                  <a:srgbClr val="97BE48"/>
                </a:solidFill>
              </a:rPr>
              <a:t>general monetary policy impotence</a:t>
            </a:r>
          </a:p>
          <a:p>
            <a:endParaRPr lang="en-US" dirty="0"/>
          </a:p>
        </p:txBody>
      </p:sp>
    </p:spTree>
    <p:extLst>
      <p:ext uri="{BB962C8B-B14F-4D97-AF65-F5344CB8AC3E}">
        <p14:creationId xmlns:p14="http://schemas.microsoft.com/office/powerpoint/2010/main" val="899839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59FA0-0E13-B540-9E3B-3E24A64CB546}"/>
              </a:ext>
            </a:extLst>
          </p:cNvPr>
          <p:cNvSpPr>
            <a:spLocks noGrp="1"/>
          </p:cNvSpPr>
          <p:nvPr>
            <p:ph type="title"/>
          </p:nvPr>
        </p:nvSpPr>
        <p:spPr/>
        <p:txBody>
          <a:bodyPr/>
          <a:lstStyle/>
          <a:p>
            <a:r>
              <a:rPr lang="en-US" dirty="0"/>
              <a:t>INFLATION TARGETING</a:t>
            </a:r>
          </a:p>
        </p:txBody>
      </p:sp>
      <p:sp>
        <p:nvSpPr>
          <p:cNvPr id="3" name="Content Placeholder 2">
            <a:extLst>
              <a:ext uri="{FF2B5EF4-FFF2-40B4-BE49-F238E27FC236}">
                <a16:creationId xmlns:a16="http://schemas.microsoft.com/office/drawing/2014/main" id="{E3EDC920-29DA-6949-9951-272473061B61}"/>
              </a:ext>
            </a:extLst>
          </p:cNvPr>
          <p:cNvSpPr>
            <a:spLocks noGrp="1"/>
          </p:cNvSpPr>
          <p:nvPr>
            <p:ph idx="1"/>
          </p:nvPr>
        </p:nvSpPr>
        <p:spPr>
          <a:xfrm>
            <a:off x="838200" y="1825625"/>
            <a:ext cx="10515600" cy="4847318"/>
          </a:xfrm>
        </p:spPr>
        <p:txBody>
          <a:bodyPr>
            <a:normAutofit fontScale="92500" lnSpcReduction="20000"/>
          </a:bodyPr>
          <a:lstStyle/>
          <a:p>
            <a:r>
              <a:rPr lang="en-US" dirty="0"/>
              <a:t>New Consensus (PK expression) or Neo-</a:t>
            </a:r>
            <a:r>
              <a:rPr lang="en-US" dirty="0" err="1"/>
              <a:t>Wickellian</a:t>
            </a:r>
            <a:r>
              <a:rPr lang="en-US" dirty="0"/>
              <a:t> or New Keynesian (mainstream expression) Models: Romer 2000; Woodford 2003; it is the “new international monetary system” </a:t>
            </a:r>
            <a:r>
              <a:rPr lang="en-CA" dirty="0"/>
              <a:t>(Rose, 2007).</a:t>
            </a:r>
            <a:endParaRPr lang="en-US" dirty="0"/>
          </a:p>
          <a:p>
            <a:r>
              <a:rPr lang="en-US" dirty="0"/>
              <a:t>Long-run neutrality of money; but short run endogenous money???</a:t>
            </a:r>
          </a:p>
          <a:p>
            <a:r>
              <a:rPr lang="en-US" dirty="0"/>
              <a:t>Inflation is still seen as related to money/aggregate demand/monetary policy: money is everywhere a monetary </a:t>
            </a:r>
            <a:r>
              <a:rPr lang="en-US" i="1" dirty="0"/>
              <a:t>policy</a:t>
            </a:r>
            <a:r>
              <a:rPr lang="en-US" dirty="0"/>
              <a:t> phenomenon: which explains monetary policy dominance’ or according to Gordon (1997, p. 17): “</a:t>
            </a:r>
            <a:r>
              <a:rPr lang="en-CA" dirty="0"/>
              <a:t>in the long run inflation is always and everywhere an excess nominal</a:t>
            </a:r>
            <a:br>
              <a:rPr lang="en-CA" dirty="0"/>
            </a:br>
            <a:r>
              <a:rPr lang="en-CA" dirty="0"/>
              <a:t>GDP phenomenon.”</a:t>
            </a:r>
            <a:endParaRPr lang="en-US" dirty="0"/>
          </a:p>
          <a:p>
            <a:r>
              <a:rPr lang="en-US" dirty="0"/>
              <a:t>Central Bank Independence (at least in theory): ECB </a:t>
            </a:r>
          </a:p>
          <a:p>
            <a:r>
              <a:rPr lang="en-US" dirty="0"/>
              <a:t>Natural rates of: interest, unemployment, growth: natural rate of inflation !</a:t>
            </a:r>
          </a:p>
          <a:p>
            <a:r>
              <a:rPr lang="en-GB" dirty="0"/>
              <a:t>Anchoring agents’ inflationary expectations directly around a low and stable level (but see Rudd, 2022, in ROKE)</a:t>
            </a:r>
            <a:endParaRPr lang="en-US" dirty="0"/>
          </a:p>
          <a:p>
            <a:endParaRPr lang="en-US" dirty="0"/>
          </a:p>
        </p:txBody>
      </p:sp>
    </p:spTree>
    <p:extLst>
      <p:ext uri="{BB962C8B-B14F-4D97-AF65-F5344CB8AC3E}">
        <p14:creationId xmlns:p14="http://schemas.microsoft.com/office/powerpoint/2010/main" val="33483308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46897</TotalTime>
  <Words>4507</Words>
  <Application>Microsoft Macintosh PowerPoint</Application>
  <PresentationFormat>Widescreen</PresentationFormat>
  <Paragraphs>270</Paragraphs>
  <Slides>43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DECONSTRUCTING MONETARY POLICY  undermining the mainstream approach of fine tuning</vt:lpstr>
      <vt:lpstr>PowerPoint Presentation</vt:lpstr>
      <vt:lpstr>PowerPoint Presentation</vt:lpstr>
      <vt:lpstr>PowerPoint Presentation</vt:lpstr>
      <vt:lpstr>MONETARY POLICY</vt:lpstr>
      <vt:lpstr>INTRODUCTION</vt:lpstr>
      <vt:lpstr>LEADING UP TO CURRENT INFLATION TARGETING REGIME</vt:lpstr>
      <vt:lpstr>But what I want to argue today:</vt:lpstr>
      <vt:lpstr>INFLATION TARGETING</vt:lpstr>
      <vt:lpstr>INFLATION TARGETING</vt:lpstr>
      <vt:lpstr>NEW CONSENSUS MODEL (or ‘modern view’)</vt:lpstr>
      <vt:lpstr>NEW CONSENSUS MODEL</vt:lpstr>
      <vt:lpstr>PowerPoint Presentation</vt:lpstr>
      <vt:lpstr>Deconstructing the model</vt:lpstr>
      <vt:lpstr>1. INFLATION TARGETING</vt:lpstr>
      <vt:lpstr>1. INFLATION TARGETING</vt:lpstr>
      <vt:lpstr>1. INFLATION TARGETING</vt:lpstr>
      <vt:lpstr>2. THE IS CURVE</vt:lpstr>
      <vt:lpstr>2. THE IS CURVE</vt:lpstr>
      <vt:lpstr>2. THE IS CURVE</vt:lpstr>
      <vt:lpstr>2. THE IS CURVE</vt:lpstr>
      <vt:lpstr>2. THE IS CURVE</vt:lpstr>
      <vt:lpstr>3. THE PHILLIPS CURVE</vt:lpstr>
      <vt:lpstr>3. THE PHILLIPS CURVE</vt:lpstr>
      <vt:lpstr>3. THE PHILLIPS CURVE</vt:lpstr>
      <vt:lpstr>3. THE PHILLIPS CURVE</vt:lpstr>
      <vt:lpstr>3. THE PHILLIPS CURVE</vt:lpstr>
      <vt:lpstr>3. THE PHILLIPS CURVE</vt:lpstr>
      <vt:lpstr>3. THE PHILLIPS CURVE</vt:lpstr>
      <vt:lpstr>4. THE NATURAL RATE OF INTEREST</vt:lpstr>
      <vt:lpstr>5. FINE TUNING</vt:lpstr>
      <vt:lpstr>5. FINE TUNING</vt:lpstr>
      <vt:lpstr>6. DEMAND-SIDE INFLATION</vt:lpstr>
      <vt:lpstr>7. CENTRAL BANK INDEPENDENCE</vt:lpstr>
      <vt:lpstr>7. CENTRAL BANK INDEPENDENCE</vt:lpstr>
      <vt:lpstr>7. CENTRAL BANK INDEPENDENCE</vt:lpstr>
      <vt:lpstr>7. CENTRAL BANK INDEPENDENCE</vt:lpstr>
      <vt:lpstr>8. MONETARY POLICY DOMINANCE</vt:lpstr>
      <vt:lpstr>CONCLUSION</vt:lpstr>
      <vt:lpstr>CONCLUSION</vt:lpstr>
      <vt:lpstr>CONCLUSION</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DECONSTRUCTING      MAINSTREAM MONETARY POLICY</dc:title>
  <dc:creator>Louis-Philippr Rochon</dc:creator>
  <cp:lastModifiedBy>Microsoft Office User</cp:lastModifiedBy>
  <cp:revision>97</cp:revision>
  <dcterms:created xsi:type="dcterms:W3CDTF">2022-02-14T01:01:25Z</dcterms:created>
  <dcterms:modified xsi:type="dcterms:W3CDTF">2023-03-06T17:38:16Z</dcterms:modified>
</cp:coreProperties>
</file>